
<file path=[Content_Types].xml><?xml version="1.0" encoding="utf-8"?>
<Types xmlns="http://schemas.openxmlformats.org/package/2006/content-types">
  <Default Extension="bin" ContentType="application/vnd.ms-office.activeX"/>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69" r:id="rId2"/>
    <p:sldId id="273" r:id="rId3"/>
    <p:sldId id="279" r:id="rId4"/>
    <p:sldId id="280" r:id="rId5"/>
    <p:sldId id="281" r:id="rId6"/>
    <p:sldId id="282" r:id="rId7"/>
    <p:sldId id="284" r:id="rId8"/>
    <p:sldId id="285" r:id="rId9"/>
    <p:sldId id="286" r:id="rId10"/>
    <p:sldId id="276" r:id="rId11"/>
    <p:sldId id="287" r:id="rId12"/>
    <p:sldId id="278" r:id="rId13"/>
    <p:sldId id="288" r:id="rId14"/>
    <p:sldId id="277" r:id="rId15"/>
    <p:sldId id="298" r:id="rId16"/>
    <p:sldId id="299" r:id="rId17"/>
    <p:sldId id="300" r:id="rId18"/>
    <p:sldId id="301" r:id="rId19"/>
    <p:sldId id="302" r:id="rId20"/>
    <p:sldId id="303" r:id="rId21"/>
    <p:sldId id="292" r:id="rId22"/>
    <p:sldId id="297" r:id="rId23"/>
    <p:sldId id="283" r:id="rId24"/>
    <p:sldId id="270" r:id="rId25"/>
    <p:sldId id="271" r:id="rId26"/>
    <p:sldId id="272" r:id="rId27"/>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Hillyard" initials="DH" lastIdx="2" clrIdx="0">
    <p:extLst>
      <p:ext uri="{19B8F6BF-5375-455C-9EA6-DF929625EA0E}">
        <p15:presenceInfo xmlns:p15="http://schemas.microsoft.com/office/powerpoint/2012/main" userId="S-1-5-21-1520834447-1259991464-1277087124-118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CCECFF"/>
    <a:srgbClr val="99CC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00FE1A-BEF1-4649-906B-F1F7A8A70981}" v="46" dt="2021-07-16T13:41:54.422"/>
    <p1510:client id="{0BD6962D-A000-4EB3-8159-0E47FEAE3326}" v="198" dt="2021-09-12T09:05:00.183"/>
    <p1510:client id="{BF2CB21D-B2AE-4E5B-A296-22144968A2B5}" v="33" dt="2021-06-24T16:26:2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6" autoAdjust="0"/>
    <p:restoredTop sz="78347" autoAdjust="0"/>
  </p:normalViewPr>
  <p:slideViewPr>
    <p:cSldViewPr snapToGrid="0">
      <p:cViewPr varScale="1">
        <p:scale>
          <a:sx n="90" d="100"/>
          <a:sy n="90" d="100"/>
        </p:scale>
        <p:origin x="18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40-EC42-11CE-9E0D-00AA006002F3}" ax:persistence="persistStorage" r:id="rId1"/>
</file>

<file path=ppt/activeX/activeX10.xml><?xml version="1.0" encoding="utf-8"?>
<ax:ocx xmlns:ax="http://schemas.microsoft.com/office/2006/activeX" xmlns:r="http://schemas.openxmlformats.org/officeDocument/2006/relationships" ax:classid="{8BD21D40-EC42-11CE-9E0D-00AA006002F3}" ax:persistence="persistStorage" r:id="rId1"/>
</file>

<file path=ppt/activeX/activeX11.xml><?xml version="1.0" encoding="utf-8"?>
<ax:ocx xmlns:ax="http://schemas.microsoft.com/office/2006/activeX" xmlns:r="http://schemas.openxmlformats.org/officeDocument/2006/relationships" ax:classid="{8BD21D40-EC42-11CE-9E0D-00AA006002F3}" ax:persistence="persistStorage" r:id="rId1"/>
</file>

<file path=ppt/activeX/activeX12.xml><?xml version="1.0" encoding="utf-8"?>
<ax:ocx xmlns:ax="http://schemas.microsoft.com/office/2006/activeX" xmlns:r="http://schemas.openxmlformats.org/officeDocument/2006/relationships" ax:classid="{8BD21D40-EC42-11CE-9E0D-00AA006002F3}" ax:persistence="persistStorage" r:id="rId1"/>
</file>

<file path=ppt/activeX/activeX13.xml><?xml version="1.0" encoding="utf-8"?>
<ax:ocx xmlns:ax="http://schemas.microsoft.com/office/2006/activeX" xmlns:r="http://schemas.openxmlformats.org/officeDocument/2006/relationships" ax:classid="{8BD21D40-EC42-11CE-9E0D-00AA006002F3}" ax:persistence="persistStorage" r:id="rId1"/>
</file>

<file path=ppt/activeX/activeX14.xml><?xml version="1.0" encoding="utf-8"?>
<ax:ocx xmlns:ax="http://schemas.microsoft.com/office/2006/activeX" xmlns:r="http://schemas.openxmlformats.org/officeDocument/2006/relationships" ax:classid="{8BD21D40-EC42-11CE-9E0D-00AA006002F3}" ax:persistence="persistStorage" r:id="rId1"/>
</file>

<file path=ppt/activeX/activeX15.xml><?xml version="1.0" encoding="utf-8"?>
<ax:ocx xmlns:ax="http://schemas.microsoft.com/office/2006/activeX" xmlns:r="http://schemas.openxmlformats.org/officeDocument/2006/relationships" ax:classid="{8BD21D40-EC42-11CE-9E0D-00AA006002F3}" ax:persistence="persistStorage" r:id="rId1"/>
</file>

<file path=ppt/activeX/activeX2.xml><?xml version="1.0" encoding="utf-8"?>
<ax:ocx xmlns:ax="http://schemas.microsoft.com/office/2006/activeX" xmlns:r="http://schemas.openxmlformats.org/officeDocument/2006/relationships" ax:classid="{8BD21D40-EC42-11CE-9E0D-00AA006002F3}" ax:persistence="persistStorage" r:id="rId1"/>
</file>

<file path=ppt/activeX/activeX3.xml><?xml version="1.0" encoding="utf-8"?>
<ax:ocx xmlns:ax="http://schemas.microsoft.com/office/2006/activeX" xmlns:r="http://schemas.openxmlformats.org/officeDocument/2006/relationships" ax:classid="{8BD21D40-EC42-11CE-9E0D-00AA006002F3}" ax:persistence="persistStorage" r:id="rId1"/>
</file>

<file path=ppt/activeX/activeX4.xml><?xml version="1.0" encoding="utf-8"?>
<ax:ocx xmlns:ax="http://schemas.microsoft.com/office/2006/activeX" xmlns:r="http://schemas.openxmlformats.org/officeDocument/2006/relationships" ax:classid="{8BD21D40-EC42-11CE-9E0D-00AA006002F3}" ax:persistence="persistStorage" r:id="rId1"/>
</file>

<file path=ppt/activeX/activeX5.xml><?xml version="1.0" encoding="utf-8"?>
<ax:ocx xmlns:ax="http://schemas.microsoft.com/office/2006/activeX" xmlns:r="http://schemas.openxmlformats.org/officeDocument/2006/relationships" ax:classid="{8BD21D40-EC42-11CE-9E0D-00AA006002F3}" ax:persistence="persistStorage" r:id="rId1"/>
</file>

<file path=ppt/activeX/activeX6.xml><?xml version="1.0" encoding="utf-8"?>
<ax:ocx xmlns:ax="http://schemas.microsoft.com/office/2006/activeX" xmlns:r="http://schemas.openxmlformats.org/officeDocument/2006/relationships" ax:classid="{8BD21D40-EC42-11CE-9E0D-00AA006002F3}" ax:persistence="persistStorage" r:id="rId1"/>
</file>

<file path=ppt/activeX/activeX7.xml><?xml version="1.0" encoding="utf-8"?>
<ax:ocx xmlns:ax="http://schemas.microsoft.com/office/2006/activeX" xmlns:r="http://schemas.openxmlformats.org/officeDocument/2006/relationships" ax:classid="{8BD21D40-EC42-11CE-9E0D-00AA006002F3}" ax:persistence="persistStorage" r:id="rId1"/>
</file>

<file path=ppt/activeX/activeX8.xml><?xml version="1.0" encoding="utf-8"?>
<ax:ocx xmlns:ax="http://schemas.microsoft.com/office/2006/activeX" xmlns:r="http://schemas.openxmlformats.org/officeDocument/2006/relationships" ax:classid="{8BD21D40-EC42-11CE-9E0D-00AA006002F3}" ax:persistence="persistStorage" r:id="rId1"/>
</file>

<file path=ppt/activeX/activeX9.xml><?xml version="1.0" encoding="utf-8"?>
<ax:ocx xmlns:ax="http://schemas.microsoft.com/office/2006/activeX" xmlns:r="http://schemas.openxmlformats.org/officeDocument/2006/relationships" ax:classid="{8BD21D40-EC42-11CE-9E0D-00AA006002F3}"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Dargan" userId="1384a01586a617c2" providerId="LiveId" clId="{BF2CB21D-B2AE-4E5B-A296-22144968A2B5}"/>
    <pc:docChg chg="undo custSel modSld">
      <pc:chgData name="William Dargan" userId="1384a01586a617c2" providerId="LiveId" clId="{BF2CB21D-B2AE-4E5B-A296-22144968A2B5}" dt="2021-06-24T16:38:39.326" v="347" actId="1076"/>
      <pc:docMkLst>
        <pc:docMk/>
      </pc:docMkLst>
      <pc:sldChg chg="modSp">
        <pc:chgData name="William Dargan" userId="1384a01586a617c2" providerId="LiveId" clId="{BF2CB21D-B2AE-4E5B-A296-22144968A2B5}" dt="2021-06-24T16:21:35.100" v="14"/>
        <pc:sldMkLst>
          <pc:docMk/>
          <pc:sldMk cId="3851084564" sldId="270"/>
        </pc:sldMkLst>
        <pc:graphicFrameChg chg="mod">
          <ac:chgData name="William Dargan" userId="1384a01586a617c2" providerId="LiveId" clId="{BF2CB21D-B2AE-4E5B-A296-22144968A2B5}" dt="2021-06-24T16:21:35.038" v="0"/>
          <ac:graphicFrameMkLst>
            <pc:docMk/>
            <pc:sldMk cId="3851084564" sldId="270"/>
            <ac:graphicFrameMk id="5" creationId="{1A93B170-6205-46C3-9AD9-3936D10A84B9}"/>
          </ac:graphicFrameMkLst>
        </pc:graphicFrameChg>
        <pc:graphicFrameChg chg="mod">
          <ac:chgData name="William Dargan" userId="1384a01586a617c2" providerId="LiveId" clId="{BF2CB21D-B2AE-4E5B-A296-22144968A2B5}" dt="2021-06-24T16:21:35.053" v="1"/>
          <ac:graphicFrameMkLst>
            <pc:docMk/>
            <pc:sldMk cId="3851084564" sldId="270"/>
            <ac:graphicFrameMk id="6" creationId="{0463D1CE-8E1C-42EC-90DC-3E01B7808CF6}"/>
          </ac:graphicFrameMkLst>
        </pc:graphicFrameChg>
        <pc:graphicFrameChg chg="mod">
          <ac:chgData name="William Dargan" userId="1384a01586a617c2" providerId="LiveId" clId="{BF2CB21D-B2AE-4E5B-A296-22144968A2B5}" dt="2021-06-24T16:21:35.053" v="2"/>
          <ac:graphicFrameMkLst>
            <pc:docMk/>
            <pc:sldMk cId="3851084564" sldId="270"/>
            <ac:graphicFrameMk id="7" creationId="{95A20C63-65BE-4FCC-989B-5C0B32594305}"/>
          </ac:graphicFrameMkLst>
        </pc:graphicFrameChg>
        <pc:graphicFrameChg chg="mod">
          <ac:chgData name="William Dargan" userId="1384a01586a617c2" providerId="LiveId" clId="{BF2CB21D-B2AE-4E5B-A296-22144968A2B5}" dt="2021-06-24T16:21:35.053" v="3"/>
          <ac:graphicFrameMkLst>
            <pc:docMk/>
            <pc:sldMk cId="3851084564" sldId="270"/>
            <ac:graphicFrameMk id="8" creationId="{775D58B6-7B72-4DE1-8340-B0A240F56E6F}"/>
          </ac:graphicFrameMkLst>
        </pc:graphicFrameChg>
        <pc:graphicFrameChg chg="mod">
          <ac:chgData name="William Dargan" userId="1384a01586a617c2" providerId="LiveId" clId="{BF2CB21D-B2AE-4E5B-A296-22144968A2B5}" dt="2021-06-24T16:21:35.069" v="4"/>
          <ac:graphicFrameMkLst>
            <pc:docMk/>
            <pc:sldMk cId="3851084564" sldId="270"/>
            <ac:graphicFrameMk id="9" creationId="{B2C9F10A-8127-4F25-8040-814953F02171}"/>
          </ac:graphicFrameMkLst>
        </pc:graphicFrameChg>
        <pc:graphicFrameChg chg="mod">
          <ac:chgData name="William Dargan" userId="1384a01586a617c2" providerId="LiveId" clId="{BF2CB21D-B2AE-4E5B-A296-22144968A2B5}" dt="2021-06-24T16:21:35.069" v="5"/>
          <ac:graphicFrameMkLst>
            <pc:docMk/>
            <pc:sldMk cId="3851084564" sldId="270"/>
            <ac:graphicFrameMk id="10" creationId="{E6B40635-6D54-41CF-AA13-C1B46E1CE6C8}"/>
          </ac:graphicFrameMkLst>
        </pc:graphicFrameChg>
        <pc:graphicFrameChg chg="mod">
          <ac:chgData name="William Dargan" userId="1384a01586a617c2" providerId="LiveId" clId="{BF2CB21D-B2AE-4E5B-A296-22144968A2B5}" dt="2021-06-24T16:21:35.069" v="6"/>
          <ac:graphicFrameMkLst>
            <pc:docMk/>
            <pc:sldMk cId="3851084564" sldId="270"/>
            <ac:graphicFrameMk id="11" creationId="{B137E760-E12A-465C-B46B-BADAD97571C8}"/>
          </ac:graphicFrameMkLst>
        </pc:graphicFrameChg>
        <pc:graphicFrameChg chg="mod">
          <ac:chgData name="William Dargan" userId="1384a01586a617c2" providerId="LiveId" clId="{BF2CB21D-B2AE-4E5B-A296-22144968A2B5}" dt="2021-06-24T16:21:35.069" v="7"/>
          <ac:graphicFrameMkLst>
            <pc:docMk/>
            <pc:sldMk cId="3851084564" sldId="270"/>
            <ac:graphicFrameMk id="12" creationId="{0DA53C15-B990-47AD-8B14-816BECD982DC}"/>
          </ac:graphicFrameMkLst>
        </pc:graphicFrameChg>
        <pc:graphicFrameChg chg="mod">
          <ac:chgData name="William Dargan" userId="1384a01586a617c2" providerId="LiveId" clId="{BF2CB21D-B2AE-4E5B-A296-22144968A2B5}" dt="2021-06-24T16:21:35.085" v="8"/>
          <ac:graphicFrameMkLst>
            <pc:docMk/>
            <pc:sldMk cId="3851084564" sldId="270"/>
            <ac:graphicFrameMk id="13" creationId="{AACED8A1-727F-410B-99F7-A573989F1852}"/>
          </ac:graphicFrameMkLst>
        </pc:graphicFrameChg>
        <pc:graphicFrameChg chg="mod">
          <ac:chgData name="William Dargan" userId="1384a01586a617c2" providerId="LiveId" clId="{BF2CB21D-B2AE-4E5B-A296-22144968A2B5}" dt="2021-06-24T16:21:35.085" v="9"/>
          <ac:graphicFrameMkLst>
            <pc:docMk/>
            <pc:sldMk cId="3851084564" sldId="270"/>
            <ac:graphicFrameMk id="14" creationId="{47AB5EAE-086C-425A-A837-9F787B0904C9}"/>
          </ac:graphicFrameMkLst>
        </pc:graphicFrameChg>
        <pc:graphicFrameChg chg="mod">
          <ac:chgData name="William Dargan" userId="1384a01586a617c2" providerId="LiveId" clId="{BF2CB21D-B2AE-4E5B-A296-22144968A2B5}" dt="2021-06-24T16:21:35.085" v="10"/>
          <ac:graphicFrameMkLst>
            <pc:docMk/>
            <pc:sldMk cId="3851084564" sldId="270"/>
            <ac:graphicFrameMk id="15" creationId="{9C9DCEE5-9999-4E32-883A-01598FD52432}"/>
          </ac:graphicFrameMkLst>
        </pc:graphicFrameChg>
        <pc:graphicFrameChg chg="mod">
          <ac:chgData name="William Dargan" userId="1384a01586a617c2" providerId="LiveId" clId="{BF2CB21D-B2AE-4E5B-A296-22144968A2B5}" dt="2021-06-24T16:21:35.085" v="11"/>
          <ac:graphicFrameMkLst>
            <pc:docMk/>
            <pc:sldMk cId="3851084564" sldId="270"/>
            <ac:graphicFrameMk id="16" creationId="{8887AE76-96B4-4DF9-A452-16EC098AE5FD}"/>
          </ac:graphicFrameMkLst>
        </pc:graphicFrameChg>
        <pc:graphicFrameChg chg="mod">
          <ac:chgData name="William Dargan" userId="1384a01586a617c2" providerId="LiveId" clId="{BF2CB21D-B2AE-4E5B-A296-22144968A2B5}" dt="2021-06-24T16:21:35.100" v="12"/>
          <ac:graphicFrameMkLst>
            <pc:docMk/>
            <pc:sldMk cId="3851084564" sldId="270"/>
            <ac:graphicFrameMk id="17" creationId="{E651D3D1-7E49-47C9-87B8-176A5039A292}"/>
          </ac:graphicFrameMkLst>
        </pc:graphicFrameChg>
        <pc:graphicFrameChg chg="mod">
          <ac:chgData name="William Dargan" userId="1384a01586a617c2" providerId="LiveId" clId="{BF2CB21D-B2AE-4E5B-A296-22144968A2B5}" dt="2021-06-24T16:21:35.100" v="13"/>
          <ac:graphicFrameMkLst>
            <pc:docMk/>
            <pc:sldMk cId="3851084564" sldId="270"/>
            <ac:graphicFrameMk id="18" creationId="{B530CF37-B747-4DCF-9997-758C0A869995}"/>
          </ac:graphicFrameMkLst>
        </pc:graphicFrameChg>
        <pc:graphicFrameChg chg="mod">
          <ac:chgData name="William Dargan" userId="1384a01586a617c2" providerId="LiveId" clId="{BF2CB21D-B2AE-4E5B-A296-22144968A2B5}" dt="2021-06-24T16:21:35.100" v="14"/>
          <ac:graphicFrameMkLst>
            <pc:docMk/>
            <pc:sldMk cId="3851084564" sldId="270"/>
            <ac:graphicFrameMk id="19" creationId="{FE221270-EF5B-4CA4-9C8A-7397AC090CDE}"/>
          </ac:graphicFrameMkLst>
        </pc:graphicFrameChg>
      </pc:sldChg>
      <pc:sldChg chg="addSp delSp modSp mod">
        <pc:chgData name="William Dargan" userId="1384a01586a617c2" providerId="LiveId" clId="{BF2CB21D-B2AE-4E5B-A296-22144968A2B5}" dt="2021-06-24T16:37:00.066" v="328" actId="20577"/>
        <pc:sldMkLst>
          <pc:docMk/>
          <pc:sldMk cId="8286314" sldId="281"/>
        </pc:sldMkLst>
        <pc:spChg chg="add mod">
          <ac:chgData name="William Dargan" userId="1384a01586a617c2" providerId="LiveId" clId="{BF2CB21D-B2AE-4E5B-A296-22144968A2B5}" dt="2021-06-24T16:26:09.542" v="50" actId="20577"/>
          <ac:spMkLst>
            <pc:docMk/>
            <pc:sldMk cId="8286314" sldId="281"/>
            <ac:spMk id="7" creationId="{BE0E4DEB-2D7E-4B2F-B7EA-25E9C9B5D45A}"/>
          </ac:spMkLst>
        </pc:spChg>
        <pc:spChg chg="add mod">
          <ac:chgData name="William Dargan" userId="1384a01586a617c2" providerId="LiveId" clId="{BF2CB21D-B2AE-4E5B-A296-22144968A2B5}" dt="2021-06-24T16:26:21.811" v="57" actId="20577"/>
          <ac:spMkLst>
            <pc:docMk/>
            <pc:sldMk cId="8286314" sldId="281"/>
            <ac:spMk id="8" creationId="{B93901FF-DB5D-4F74-B26D-7534DC3EF0EF}"/>
          </ac:spMkLst>
        </pc:spChg>
        <pc:spChg chg="add mod">
          <ac:chgData name="William Dargan" userId="1384a01586a617c2" providerId="LiveId" clId="{BF2CB21D-B2AE-4E5B-A296-22144968A2B5}" dt="2021-06-24T16:26:30.006" v="62" actId="20577"/>
          <ac:spMkLst>
            <pc:docMk/>
            <pc:sldMk cId="8286314" sldId="281"/>
            <ac:spMk id="11" creationId="{E2B34704-7CEE-4A6B-B773-3DB1A6343FC0}"/>
          </ac:spMkLst>
        </pc:spChg>
        <pc:spChg chg="mod">
          <ac:chgData name="William Dargan" userId="1384a01586a617c2" providerId="LiveId" clId="{BF2CB21D-B2AE-4E5B-A296-22144968A2B5}" dt="2021-06-24T16:21:48.611" v="31" actId="20577"/>
          <ac:spMkLst>
            <pc:docMk/>
            <pc:sldMk cId="8286314" sldId="281"/>
            <ac:spMk id="42" creationId="{00000000-0000-0000-0000-000000000000}"/>
          </ac:spMkLst>
        </pc:spChg>
        <pc:spChg chg="mod">
          <ac:chgData name="William Dargan" userId="1384a01586a617c2" providerId="LiveId" clId="{BF2CB21D-B2AE-4E5B-A296-22144968A2B5}" dt="2021-06-24T16:21:59.494" v="43" actId="20577"/>
          <ac:spMkLst>
            <pc:docMk/>
            <pc:sldMk cId="8286314" sldId="281"/>
            <ac:spMk id="43" creationId="{00000000-0000-0000-0000-000000000000}"/>
          </ac:spMkLst>
        </pc:spChg>
        <pc:spChg chg="mod">
          <ac:chgData name="William Dargan" userId="1384a01586a617c2" providerId="LiveId" clId="{BF2CB21D-B2AE-4E5B-A296-22144968A2B5}" dt="2021-06-24T16:35:23.798" v="185" actId="20577"/>
          <ac:spMkLst>
            <pc:docMk/>
            <pc:sldMk cId="8286314" sldId="281"/>
            <ac:spMk id="56" creationId="{00000000-0000-0000-0000-000000000000}"/>
          </ac:spMkLst>
        </pc:spChg>
        <pc:spChg chg="add del mod">
          <ac:chgData name="William Dargan" userId="1384a01586a617c2" providerId="LiveId" clId="{BF2CB21D-B2AE-4E5B-A296-22144968A2B5}" dt="2021-06-24T16:37:00.066" v="328" actId="20577"/>
          <ac:spMkLst>
            <pc:docMk/>
            <pc:sldMk cId="8286314" sldId="281"/>
            <ac:spMk id="57" creationId="{00000000-0000-0000-0000-000000000000}"/>
          </ac:spMkLst>
        </pc:spChg>
      </pc:sldChg>
      <pc:sldChg chg="modSp mod">
        <pc:chgData name="William Dargan" userId="1384a01586a617c2" providerId="LiveId" clId="{BF2CB21D-B2AE-4E5B-A296-22144968A2B5}" dt="2021-06-24T16:38:39.326" v="347" actId="1076"/>
        <pc:sldMkLst>
          <pc:docMk/>
          <pc:sldMk cId="2889809168" sldId="282"/>
        </pc:sldMkLst>
        <pc:spChg chg="mod">
          <ac:chgData name="William Dargan" userId="1384a01586a617c2" providerId="LiveId" clId="{BF2CB21D-B2AE-4E5B-A296-22144968A2B5}" dt="2021-06-24T16:38:07.365" v="338" actId="1076"/>
          <ac:spMkLst>
            <pc:docMk/>
            <pc:sldMk cId="2889809168" sldId="282"/>
            <ac:spMk id="24" creationId="{66BB58E7-DE42-4A4C-9454-C0C1CAF560F3}"/>
          </ac:spMkLst>
        </pc:spChg>
        <pc:spChg chg="mod">
          <ac:chgData name="William Dargan" userId="1384a01586a617c2" providerId="LiveId" clId="{BF2CB21D-B2AE-4E5B-A296-22144968A2B5}" dt="2021-06-24T16:38:39.326" v="347" actId="1076"/>
          <ac:spMkLst>
            <pc:docMk/>
            <pc:sldMk cId="2889809168" sldId="282"/>
            <ac:spMk id="25" creationId="{3EDA0CD2-483B-4773-AE19-1F52B16D114E}"/>
          </ac:spMkLst>
        </pc:spChg>
        <pc:spChg chg="mod">
          <ac:chgData name="William Dargan" userId="1384a01586a617c2" providerId="LiveId" clId="{BF2CB21D-B2AE-4E5B-A296-22144968A2B5}" dt="2021-06-24T16:38:24.063" v="342" actId="1076"/>
          <ac:spMkLst>
            <pc:docMk/>
            <pc:sldMk cId="2889809168" sldId="282"/>
            <ac:spMk id="26" creationId="{E789A992-9A1A-4CF3-A6BE-F3E48225B503}"/>
          </ac:spMkLst>
        </pc:spChg>
        <pc:spChg chg="mod">
          <ac:chgData name="William Dargan" userId="1384a01586a617c2" providerId="LiveId" clId="{BF2CB21D-B2AE-4E5B-A296-22144968A2B5}" dt="2021-06-24T16:37:15.994" v="330" actId="1076"/>
          <ac:spMkLst>
            <pc:docMk/>
            <pc:sldMk cId="2889809168" sldId="282"/>
            <ac:spMk id="27" creationId="{7925FC08-2175-41FD-86C4-0F6A9853ACD5}"/>
          </ac:spMkLst>
        </pc:spChg>
        <pc:spChg chg="mod">
          <ac:chgData name="William Dargan" userId="1384a01586a617c2" providerId="LiveId" clId="{BF2CB21D-B2AE-4E5B-A296-22144968A2B5}" dt="2021-06-24T16:37:36.755" v="334" actId="1076"/>
          <ac:spMkLst>
            <pc:docMk/>
            <pc:sldMk cId="2889809168" sldId="282"/>
            <ac:spMk id="28" creationId="{D1B57FC8-A8DE-47C9-8ED7-60960C2E0F8C}"/>
          </ac:spMkLst>
        </pc:spChg>
        <pc:spChg chg="mod">
          <ac:chgData name="William Dargan" userId="1384a01586a617c2" providerId="LiveId" clId="{BF2CB21D-B2AE-4E5B-A296-22144968A2B5}" dt="2021-06-24T16:37:26.851" v="332" actId="1076"/>
          <ac:spMkLst>
            <pc:docMk/>
            <pc:sldMk cId="2889809168" sldId="282"/>
            <ac:spMk id="29" creationId="{55D07446-0BD1-4E95-A782-A95AE664CBFF}"/>
          </ac:spMkLst>
        </pc:spChg>
        <pc:spChg chg="mod">
          <ac:chgData name="William Dargan" userId="1384a01586a617c2" providerId="LiveId" clId="{BF2CB21D-B2AE-4E5B-A296-22144968A2B5}" dt="2021-06-24T16:38:36.608" v="346" actId="1076"/>
          <ac:spMkLst>
            <pc:docMk/>
            <pc:sldMk cId="2889809168" sldId="282"/>
            <ac:spMk id="30" creationId="{BD2B7B8F-9B82-44C5-9861-E8E7FF1828D9}"/>
          </ac:spMkLst>
        </pc:spChg>
        <pc:spChg chg="mod">
          <ac:chgData name="William Dargan" userId="1384a01586a617c2" providerId="LiveId" clId="{BF2CB21D-B2AE-4E5B-A296-22144968A2B5}" dt="2021-06-24T16:37:43.566" v="335" actId="1076"/>
          <ac:spMkLst>
            <pc:docMk/>
            <pc:sldMk cId="2889809168" sldId="282"/>
            <ac:spMk id="31" creationId="{8FD03A04-919E-4BCD-815E-8E5489747D2E}"/>
          </ac:spMkLst>
        </pc:spChg>
        <pc:spChg chg="mod">
          <ac:chgData name="William Dargan" userId="1384a01586a617c2" providerId="LiveId" clId="{BF2CB21D-B2AE-4E5B-A296-22144968A2B5}" dt="2021-06-24T16:38:27.126" v="343" actId="1076"/>
          <ac:spMkLst>
            <pc:docMk/>
            <pc:sldMk cId="2889809168" sldId="282"/>
            <ac:spMk id="32" creationId="{D068B1EC-FDB1-4E91-9AAE-EAC0D7E38BCC}"/>
          </ac:spMkLst>
        </pc:spChg>
        <pc:spChg chg="mod">
          <ac:chgData name="William Dargan" userId="1384a01586a617c2" providerId="LiveId" clId="{BF2CB21D-B2AE-4E5B-A296-22144968A2B5}" dt="2021-06-24T16:38:01.663" v="337" actId="1076"/>
          <ac:spMkLst>
            <pc:docMk/>
            <pc:sldMk cId="2889809168" sldId="282"/>
            <ac:spMk id="33" creationId="{6DABA701-07AD-4816-BBE3-A6344FF19A85}"/>
          </ac:spMkLst>
        </pc:spChg>
        <pc:spChg chg="mod">
          <ac:chgData name="William Dargan" userId="1384a01586a617c2" providerId="LiveId" clId="{BF2CB21D-B2AE-4E5B-A296-22144968A2B5}" dt="2021-06-24T16:38:32.343" v="345" actId="1076"/>
          <ac:spMkLst>
            <pc:docMk/>
            <pc:sldMk cId="2889809168" sldId="282"/>
            <ac:spMk id="34" creationId="{6E6C5AD3-D1D0-4F02-9877-A92B58BB3E45}"/>
          </ac:spMkLst>
        </pc:spChg>
        <pc:spChg chg="mod">
          <ac:chgData name="William Dargan" userId="1384a01586a617c2" providerId="LiveId" clId="{BF2CB21D-B2AE-4E5B-A296-22144968A2B5}" dt="2021-06-24T16:37:20.633" v="331" actId="1076"/>
          <ac:spMkLst>
            <pc:docMk/>
            <pc:sldMk cId="2889809168" sldId="282"/>
            <ac:spMk id="35" creationId="{A2C8A58E-D598-4978-8450-DAF1001ED35F}"/>
          </ac:spMkLst>
        </pc:spChg>
      </pc:sldChg>
    </pc:docChg>
  </pc:docChgLst>
  <pc:docChgLst>
    <pc:chgData name="William Dargan" userId="1384a01586a617c2" providerId="Windows Live" clId="Web-{0BD6962D-A000-4EB3-8159-0E47FEAE3326}"/>
    <pc:docChg chg="modSld">
      <pc:chgData name="William Dargan" userId="1384a01586a617c2" providerId="Windows Live" clId="Web-{0BD6962D-A000-4EB3-8159-0E47FEAE3326}" dt="2021-09-12T09:05:00.183" v="195" actId="1076"/>
      <pc:docMkLst>
        <pc:docMk/>
      </pc:docMkLst>
      <pc:sldChg chg="modSp">
        <pc:chgData name="William Dargan" userId="1384a01586a617c2" providerId="Windows Live" clId="Web-{0BD6962D-A000-4EB3-8159-0E47FEAE3326}" dt="2021-09-12T09:05:00.183" v="195" actId="1076"/>
        <pc:sldMkLst>
          <pc:docMk/>
          <pc:sldMk cId="2310067535" sldId="283"/>
        </pc:sldMkLst>
        <pc:spChg chg="mod">
          <ac:chgData name="William Dargan" userId="1384a01586a617c2" providerId="Windows Live" clId="Web-{0BD6962D-A000-4EB3-8159-0E47FEAE3326}" dt="2021-09-12T09:03:53.729" v="178" actId="20577"/>
          <ac:spMkLst>
            <pc:docMk/>
            <pc:sldMk cId="2310067535" sldId="283"/>
            <ac:spMk id="13" creationId="{D0675C7C-AD2A-4A4B-92A0-A4FC8ED8311A}"/>
          </ac:spMkLst>
        </pc:spChg>
        <pc:spChg chg="mod">
          <ac:chgData name="William Dargan" userId="1384a01586a617c2" providerId="Windows Live" clId="Web-{0BD6962D-A000-4EB3-8159-0E47FEAE3326}" dt="2021-09-12T09:04:37.964" v="191" actId="1076"/>
          <ac:spMkLst>
            <pc:docMk/>
            <pc:sldMk cId="2310067535" sldId="283"/>
            <ac:spMk id="58" creationId="{C31DABCB-D6B9-4482-9333-3FFFAF9462C6}"/>
          </ac:spMkLst>
        </pc:spChg>
        <pc:spChg chg="mod">
          <ac:chgData name="William Dargan" userId="1384a01586a617c2" providerId="Windows Live" clId="Web-{0BD6962D-A000-4EB3-8159-0E47FEAE3326}" dt="2021-09-12T09:04:34.917" v="190" actId="1076"/>
          <ac:spMkLst>
            <pc:docMk/>
            <pc:sldMk cId="2310067535" sldId="283"/>
            <ac:spMk id="59" creationId="{D2F28E61-FEF0-4BBD-9CF4-9F1B0C2722DF}"/>
          </ac:spMkLst>
        </pc:spChg>
        <pc:spChg chg="mod">
          <ac:chgData name="William Dargan" userId="1384a01586a617c2" providerId="Windows Live" clId="Web-{0BD6962D-A000-4EB3-8159-0E47FEAE3326}" dt="2021-09-12T09:04:41.636" v="192" actId="1076"/>
          <ac:spMkLst>
            <pc:docMk/>
            <pc:sldMk cId="2310067535" sldId="283"/>
            <ac:spMk id="60" creationId="{77125225-9515-4603-91D5-0A78199ACA01}"/>
          </ac:spMkLst>
        </pc:spChg>
        <pc:spChg chg="mod">
          <ac:chgData name="William Dargan" userId="1384a01586a617c2" providerId="Windows Live" clId="Web-{0BD6962D-A000-4EB3-8159-0E47FEAE3326}" dt="2021-09-12T09:04:47.418" v="193" actId="1076"/>
          <ac:spMkLst>
            <pc:docMk/>
            <pc:sldMk cId="2310067535" sldId="283"/>
            <ac:spMk id="61" creationId="{61A7B962-1841-4FAB-BE41-BA8FB7684A51}"/>
          </ac:spMkLst>
        </pc:spChg>
        <pc:spChg chg="mod">
          <ac:chgData name="William Dargan" userId="1384a01586a617c2" providerId="Windows Live" clId="Web-{0BD6962D-A000-4EB3-8159-0E47FEAE3326}" dt="2021-09-12T09:05:00.183" v="195" actId="1076"/>
          <ac:spMkLst>
            <pc:docMk/>
            <pc:sldMk cId="2310067535" sldId="283"/>
            <ac:spMk id="62" creationId="{673C864F-11C3-4C36-B08B-72EC6041277E}"/>
          </ac:spMkLst>
        </pc:spChg>
        <pc:spChg chg="mod">
          <ac:chgData name="William Dargan" userId="1384a01586a617c2" providerId="Windows Live" clId="Web-{0BD6962D-A000-4EB3-8159-0E47FEAE3326}" dt="2021-09-12T09:04:54.246" v="194" actId="1076"/>
          <ac:spMkLst>
            <pc:docMk/>
            <pc:sldMk cId="2310067535" sldId="283"/>
            <ac:spMk id="63" creationId="{54287D31-5982-4910-A4B7-E72A707A4648}"/>
          </ac:spMkLst>
        </pc:spChg>
        <pc:spChg chg="mod">
          <ac:chgData name="William Dargan" userId="1384a01586a617c2" providerId="Windows Live" clId="Web-{0BD6962D-A000-4EB3-8159-0E47FEAE3326}" dt="2021-09-12T09:04:31.511" v="189" actId="1076"/>
          <ac:spMkLst>
            <pc:docMk/>
            <pc:sldMk cId="2310067535" sldId="283"/>
            <ac:spMk id="64" creationId="{C777EAA7-E222-4925-AE50-E159DF773159}"/>
          </ac:spMkLst>
        </pc:spChg>
        <pc:spChg chg="mod">
          <ac:chgData name="William Dargan" userId="1384a01586a617c2" providerId="Windows Live" clId="Web-{0BD6962D-A000-4EB3-8159-0E47FEAE3326}" dt="2021-09-12T09:04:23.698" v="188" actId="1076"/>
          <ac:spMkLst>
            <pc:docMk/>
            <pc:sldMk cId="2310067535" sldId="283"/>
            <ac:spMk id="65" creationId="{062ABD73-4750-4605-8FE1-DB6BB43985FA}"/>
          </ac:spMkLst>
        </pc:spChg>
      </pc:sldChg>
      <pc:sldChg chg="modSp">
        <pc:chgData name="William Dargan" userId="1384a01586a617c2" providerId="Windows Live" clId="Web-{0BD6962D-A000-4EB3-8159-0E47FEAE3326}" dt="2021-09-12T08:58:35.020" v="34" actId="20577"/>
        <pc:sldMkLst>
          <pc:docMk/>
          <pc:sldMk cId="1889115095" sldId="292"/>
        </pc:sldMkLst>
        <pc:spChg chg="mod">
          <ac:chgData name="William Dargan" userId="1384a01586a617c2" providerId="Windows Live" clId="Web-{0BD6962D-A000-4EB3-8159-0E47FEAE3326}" dt="2021-09-12T08:57:50.784" v="21" actId="20577"/>
          <ac:spMkLst>
            <pc:docMk/>
            <pc:sldMk cId="1889115095" sldId="292"/>
            <ac:spMk id="6" creationId="{00000000-0000-0000-0000-000000000000}"/>
          </ac:spMkLst>
        </pc:spChg>
        <pc:spChg chg="mod">
          <ac:chgData name="William Dargan" userId="1384a01586a617c2" providerId="Windows Live" clId="Web-{0BD6962D-A000-4EB3-8159-0E47FEAE3326}" dt="2021-09-12T08:58:35.020" v="34" actId="20577"/>
          <ac:spMkLst>
            <pc:docMk/>
            <pc:sldMk cId="1889115095" sldId="292"/>
            <ac:spMk id="10" creationId="{00000000-0000-0000-0000-000000000000}"/>
          </ac:spMkLst>
        </pc:spChg>
      </pc:sldChg>
      <pc:sldChg chg="modSp">
        <pc:chgData name="William Dargan" userId="1384a01586a617c2" providerId="Windows Live" clId="Web-{0BD6962D-A000-4EB3-8159-0E47FEAE3326}" dt="2021-09-12T09:02:57.243" v="129" actId="1076"/>
        <pc:sldMkLst>
          <pc:docMk/>
          <pc:sldMk cId="2842069438" sldId="297"/>
        </pc:sldMkLst>
        <pc:spChg chg="mod">
          <ac:chgData name="William Dargan" userId="1384a01586a617c2" providerId="Windows Live" clId="Web-{0BD6962D-A000-4EB3-8159-0E47FEAE3326}" dt="2021-09-12T08:59:41.490" v="89" actId="20577"/>
          <ac:spMkLst>
            <pc:docMk/>
            <pc:sldMk cId="2842069438" sldId="297"/>
            <ac:spMk id="8" creationId="{00000000-0000-0000-0000-000000000000}"/>
          </ac:spMkLst>
        </pc:spChg>
        <pc:spChg chg="mod">
          <ac:chgData name="William Dargan" userId="1384a01586a617c2" providerId="Windows Live" clId="Web-{0BD6962D-A000-4EB3-8159-0E47FEAE3326}" dt="2021-09-12T09:02:48.181" v="127" actId="1076"/>
          <ac:spMkLst>
            <pc:docMk/>
            <pc:sldMk cId="2842069438" sldId="297"/>
            <ac:spMk id="11" creationId="{00000000-0000-0000-0000-000000000000}"/>
          </ac:spMkLst>
        </pc:spChg>
        <pc:spChg chg="mod">
          <ac:chgData name="William Dargan" userId="1384a01586a617c2" providerId="Windows Live" clId="Web-{0BD6962D-A000-4EB3-8159-0E47FEAE3326}" dt="2021-09-12T09:00:00.615" v="95" actId="1076"/>
          <ac:spMkLst>
            <pc:docMk/>
            <pc:sldMk cId="2842069438" sldId="297"/>
            <ac:spMk id="13" creationId="{00000000-0000-0000-0000-000000000000}"/>
          </ac:spMkLst>
        </pc:spChg>
        <pc:spChg chg="mod">
          <ac:chgData name="William Dargan" userId="1384a01586a617c2" providerId="Windows Live" clId="Web-{0BD6962D-A000-4EB3-8159-0E47FEAE3326}" dt="2021-09-12T09:00:54.304" v="107" actId="1076"/>
          <ac:spMkLst>
            <pc:docMk/>
            <pc:sldMk cId="2842069438" sldId="297"/>
            <ac:spMk id="17" creationId="{00000000-0000-0000-0000-000000000000}"/>
          </ac:spMkLst>
        </pc:spChg>
        <pc:spChg chg="mod">
          <ac:chgData name="William Dargan" userId="1384a01586a617c2" providerId="Windows Live" clId="Web-{0BD6962D-A000-4EB3-8159-0E47FEAE3326}" dt="2021-09-12T08:59:47.474" v="91" actId="1076"/>
          <ac:spMkLst>
            <pc:docMk/>
            <pc:sldMk cId="2842069438" sldId="297"/>
            <ac:spMk id="18" creationId="{00000000-0000-0000-0000-000000000000}"/>
          </ac:spMkLst>
        </pc:spChg>
        <pc:spChg chg="mod">
          <ac:chgData name="William Dargan" userId="1384a01586a617c2" providerId="Windows Live" clId="Web-{0BD6962D-A000-4EB3-8159-0E47FEAE3326}" dt="2021-09-12T09:00:32.647" v="103" actId="1076"/>
          <ac:spMkLst>
            <pc:docMk/>
            <pc:sldMk cId="2842069438" sldId="297"/>
            <ac:spMk id="22" creationId="{00000000-0000-0000-0000-000000000000}"/>
          </ac:spMkLst>
        </pc:spChg>
        <pc:spChg chg="mod">
          <ac:chgData name="William Dargan" userId="1384a01586a617c2" providerId="Windows Live" clId="Web-{0BD6962D-A000-4EB3-8159-0E47FEAE3326}" dt="2021-09-12T09:01:46.164" v="115" actId="1076"/>
          <ac:spMkLst>
            <pc:docMk/>
            <pc:sldMk cId="2842069438" sldId="297"/>
            <ac:spMk id="23" creationId="{00000000-0000-0000-0000-000000000000}"/>
          </ac:spMkLst>
        </pc:spChg>
        <pc:spChg chg="mod">
          <ac:chgData name="William Dargan" userId="1384a01586a617c2" providerId="Windows Live" clId="Web-{0BD6962D-A000-4EB3-8159-0E47FEAE3326}" dt="2021-09-12T09:01:21.070" v="111" actId="1076"/>
          <ac:spMkLst>
            <pc:docMk/>
            <pc:sldMk cId="2842069438" sldId="297"/>
            <ac:spMk id="24" creationId="{00000000-0000-0000-0000-000000000000}"/>
          </ac:spMkLst>
        </pc:spChg>
        <pc:spChg chg="mod">
          <ac:chgData name="William Dargan" userId="1384a01586a617c2" providerId="Windows Live" clId="Web-{0BD6962D-A000-4EB3-8159-0E47FEAE3326}" dt="2021-09-12T08:59:53.849" v="93" actId="1076"/>
          <ac:spMkLst>
            <pc:docMk/>
            <pc:sldMk cId="2842069438" sldId="297"/>
            <ac:spMk id="25" creationId="{00000000-0000-0000-0000-000000000000}"/>
          </ac:spMkLst>
        </pc:spChg>
        <pc:spChg chg="mod">
          <ac:chgData name="William Dargan" userId="1384a01586a617c2" providerId="Windows Live" clId="Web-{0BD6962D-A000-4EB3-8159-0E47FEAE3326}" dt="2021-09-12T09:02:06.305" v="120" actId="1076"/>
          <ac:spMkLst>
            <pc:docMk/>
            <pc:sldMk cId="2842069438" sldId="297"/>
            <ac:spMk id="27" creationId="{00000000-0000-0000-0000-000000000000}"/>
          </ac:spMkLst>
        </pc:spChg>
        <pc:spChg chg="mod">
          <ac:chgData name="William Dargan" userId="1384a01586a617c2" providerId="Windows Live" clId="Web-{0BD6962D-A000-4EB3-8159-0E47FEAE3326}" dt="2021-09-12T09:01:07.929" v="109" actId="1076"/>
          <ac:spMkLst>
            <pc:docMk/>
            <pc:sldMk cId="2842069438" sldId="297"/>
            <ac:spMk id="28" creationId="{00000000-0000-0000-0000-000000000000}"/>
          </ac:spMkLst>
        </pc:spChg>
        <pc:spChg chg="mod">
          <ac:chgData name="William Dargan" userId="1384a01586a617c2" providerId="Windows Live" clId="Web-{0BD6962D-A000-4EB3-8159-0E47FEAE3326}" dt="2021-09-12T09:00:16.943" v="99" actId="1076"/>
          <ac:spMkLst>
            <pc:docMk/>
            <pc:sldMk cId="2842069438" sldId="297"/>
            <ac:spMk id="29" creationId="{00000000-0000-0000-0000-000000000000}"/>
          </ac:spMkLst>
        </pc:spChg>
        <pc:spChg chg="mod">
          <ac:chgData name="William Dargan" userId="1384a01586a617c2" providerId="Windows Live" clId="Web-{0BD6962D-A000-4EB3-8159-0E47FEAE3326}" dt="2021-09-12T09:02:32.232" v="125" actId="1076"/>
          <ac:spMkLst>
            <pc:docMk/>
            <pc:sldMk cId="2842069438" sldId="297"/>
            <ac:spMk id="31" creationId="{00000000-0000-0000-0000-000000000000}"/>
          </ac:spMkLst>
        </pc:spChg>
        <pc:spChg chg="mod">
          <ac:chgData name="William Dargan" userId="1384a01586a617c2" providerId="Windows Live" clId="Web-{0BD6962D-A000-4EB3-8159-0E47FEAE3326}" dt="2021-09-12T09:01:17.413" v="110" actId="1076"/>
          <ac:spMkLst>
            <pc:docMk/>
            <pc:sldMk cId="2842069438" sldId="297"/>
            <ac:spMk id="32" creationId="{00000000-0000-0000-0000-000000000000}"/>
          </ac:spMkLst>
        </pc:spChg>
        <pc:spChg chg="mod">
          <ac:chgData name="William Dargan" userId="1384a01586a617c2" providerId="Windows Live" clId="Web-{0BD6962D-A000-4EB3-8159-0E47FEAE3326}" dt="2021-09-12T09:02:52.790" v="128" actId="1076"/>
          <ac:spMkLst>
            <pc:docMk/>
            <pc:sldMk cId="2842069438" sldId="297"/>
            <ac:spMk id="35" creationId="{00000000-0000-0000-0000-000000000000}"/>
          </ac:spMkLst>
        </pc:spChg>
        <pc:spChg chg="mod">
          <ac:chgData name="William Dargan" userId="1384a01586a617c2" providerId="Windows Live" clId="Web-{0BD6962D-A000-4EB3-8159-0E47FEAE3326}" dt="2021-09-12T09:00:25.131" v="102" actId="1076"/>
          <ac:spMkLst>
            <pc:docMk/>
            <pc:sldMk cId="2842069438" sldId="297"/>
            <ac:spMk id="36" creationId="{00000000-0000-0000-0000-000000000000}"/>
          </ac:spMkLst>
        </pc:spChg>
        <pc:spChg chg="mod">
          <ac:chgData name="William Dargan" userId="1384a01586a617c2" providerId="Windows Live" clId="Web-{0BD6962D-A000-4EB3-8159-0E47FEAE3326}" dt="2021-09-12T09:00:22.553" v="101" actId="1076"/>
          <ac:spMkLst>
            <pc:docMk/>
            <pc:sldMk cId="2842069438" sldId="297"/>
            <ac:spMk id="37" creationId="{00000000-0000-0000-0000-000000000000}"/>
          </ac:spMkLst>
        </pc:spChg>
        <pc:spChg chg="mod">
          <ac:chgData name="William Dargan" userId="1384a01586a617c2" providerId="Windows Live" clId="Web-{0BD6962D-A000-4EB3-8159-0E47FEAE3326}" dt="2021-09-12T09:02:42.290" v="126" actId="1076"/>
          <ac:spMkLst>
            <pc:docMk/>
            <pc:sldMk cId="2842069438" sldId="297"/>
            <ac:spMk id="39" creationId="{00000000-0000-0000-0000-000000000000}"/>
          </ac:spMkLst>
        </pc:spChg>
        <pc:spChg chg="mod">
          <ac:chgData name="William Dargan" userId="1384a01586a617c2" providerId="Windows Live" clId="Web-{0BD6962D-A000-4EB3-8159-0E47FEAE3326}" dt="2021-09-12T09:00:38.225" v="104" actId="1076"/>
          <ac:spMkLst>
            <pc:docMk/>
            <pc:sldMk cId="2842069438" sldId="297"/>
            <ac:spMk id="40" creationId="{00000000-0000-0000-0000-000000000000}"/>
          </ac:spMkLst>
        </pc:spChg>
        <pc:spChg chg="mod">
          <ac:chgData name="William Dargan" userId="1384a01586a617c2" providerId="Windows Live" clId="Web-{0BD6962D-A000-4EB3-8159-0E47FEAE3326}" dt="2021-09-12T09:00:11.850" v="97" actId="1076"/>
          <ac:spMkLst>
            <pc:docMk/>
            <pc:sldMk cId="2842069438" sldId="297"/>
            <ac:spMk id="41" creationId="{00000000-0000-0000-0000-000000000000}"/>
          </ac:spMkLst>
        </pc:spChg>
        <pc:spChg chg="mod">
          <ac:chgData name="William Dargan" userId="1384a01586a617c2" providerId="Windows Live" clId="Web-{0BD6962D-A000-4EB3-8159-0E47FEAE3326}" dt="2021-09-12T09:02:57.243" v="129" actId="1076"/>
          <ac:spMkLst>
            <pc:docMk/>
            <pc:sldMk cId="2842069438" sldId="297"/>
            <ac:spMk id="43" creationId="{00000000-0000-0000-0000-000000000000}"/>
          </ac:spMkLst>
        </pc:spChg>
        <pc:spChg chg="mod">
          <ac:chgData name="William Dargan" userId="1384a01586a617c2" providerId="Windows Live" clId="Web-{0BD6962D-A000-4EB3-8159-0E47FEAE3326}" dt="2021-09-12T09:01:02.929" v="108" actId="1076"/>
          <ac:spMkLst>
            <pc:docMk/>
            <pc:sldMk cId="2842069438" sldId="297"/>
            <ac:spMk id="44" creationId="{00000000-0000-0000-0000-000000000000}"/>
          </ac:spMkLst>
        </pc:spChg>
      </pc:sldChg>
    </pc:docChg>
  </pc:docChgLst>
  <pc:docChgLst>
    <pc:chgData name="William Dargan" userId="1384a01586a617c2" providerId="Windows Live" clId="Web-{0900FE1A-BEF1-4649-906B-F1F7A8A70981}"/>
    <pc:docChg chg="modSld">
      <pc:chgData name="William Dargan" userId="1384a01586a617c2" providerId="Windows Live" clId="Web-{0900FE1A-BEF1-4649-906B-F1F7A8A70981}" dt="2021-07-16T13:41:53" v="43" actId="20577"/>
      <pc:docMkLst>
        <pc:docMk/>
      </pc:docMkLst>
      <pc:sldChg chg="modSp">
        <pc:chgData name="William Dargan" userId="1384a01586a617c2" providerId="Windows Live" clId="Web-{0900FE1A-BEF1-4649-906B-F1F7A8A70981}" dt="2021-07-16T13:41:53" v="43" actId="20577"/>
        <pc:sldMkLst>
          <pc:docMk/>
          <pc:sldMk cId="1889115095" sldId="292"/>
        </pc:sldMkLst>
        <pc:spChg chg="mod">
          <ac:chgData name="William Dargan" userId="1384a01586a617c2" providerId="Windows Live" clId="Web-{0900FE1A-BEF1-4649-906B-F1F7A8A70981}" dt="2021-07-16T13:41:53" v="43" actId="20577"/>
          <ac:spMkLst>
            <pc:docMk/>
            <pc:sldMk cId="1889115095" sldId="292"/>
            <ac:spMk id="20" creationId="{00000000-0000-0000-0000-000000000000}"/>
          </ac:spMkLst>
        </pc:spChg>
        <pc:spChg chg="mod">
          <ac:chgData name="William Dargan" userId="1384a01586a617c2" providerId="Windows Live" clId="Web-{0900FE1A-BEF1-4649-906B-F1F7A8A70981}" dt="2021-07-16T13:41:14.592" v="9" actId="20577"/>
          <ac:spMkLst>
            <pc:docMk/>
            <pc:sldMk cId="1889115095" sldId="292"/>
            <ac:spMk id="21" creationId="{00000000-0000-0000-0000-000000000000}"/>
          </ac:spMkLst>
        </pc:spChg>
        <pc:spChg chg="mod">
          <ac:chgData name="William Dargan" userId="1384a01586a617c2" providerId="Windows Live" clId="Web-{0900FE1A-BEF1-4649-906B-F1F7A8A70981}" dt="2021-07-16T13:41:35.093" v="36" actId="20577"/>
          <ac:spMkLst>
            <pc:docMk/>
            <pc:sldMk cId="1889115095" sldId="292"/>
            <ac:spMk id="28" creationId="{7EC5C39A-D977-4090-B6CB-55EE23F834F2}"/>
          </ac:spMkLst>
        </pc:sp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5" Type="http://schemas.openxmlformats.org/officeDocument/2006/relationships/image" Target="../media/image5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 Id="rId14"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7D6DC-BEB4-4DF1-8B14-54F62FBE8DAC}" type="datetimeFigureOut">
              <a:rPr lang="en-GB" smtClean="0"/>
              <a:t>12/09/2021</a:t>
            </a:fld>
            <a:endParaRPr lang="en-GB"/>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BA4FB-BBAB-458E-ACCC-D57659C1B008}" type="slidenum">
              <a:rPr lang="en-GB" smtClean="0"/>
              <a:t>‹#›</a:t>
            </a:fld>
            <a:endParaRPr lang="en-GB"/>
          </a:p>
        </p:txBody>
      </p:sp>
    </p:spTree>
    <p:extLst>
      <p:ext uri="{BB962C8B-B14F-4D97-AF65-F5344CB8AC3E}">
        <p14:creationId xmlns:p14="http://schemas.microsoft.com/office/powerpoint/2010/main" val="155094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Activity…</a:t>
            </a:r>
          </a:p>
        </p:txBody>
      </p:sp>
      <p:sp>
        <p:nvSpPr>
          <p:cNvPr id="4" name="Slide Number Placeholder 3"/>
          <p:cNvSpPr>
            <a:spLocks noGrp="1"/>
          </p:cNvSpPr>
          <p:nvPr>
            <p:ph type="sldNum" sz="quarter" idx="10"/>
          </p:nvPr>
        </p:nvSpPr>
        <p:spPr/>
        <p:txBody>
          <a:bodyPr/>
          <a:lstStyle/>
          <a:p>
            <a:fld id="{AB1BA4FB-BBAB-458E-ACCC-D57659C1B008}" type="slidenum">
              <a:rPr lang="en-GB" smtClean="0"/>
              <a:t>1</a:t>
            </a:fld>
            <a:endParaRPr lang="en-GB"/>
          </a:p>
        </p:txBody>
      </p:sp>
    </p:spTree>
    <p:extLst>
      <p:ext uri="{BB962C8B-B14F-4D97-AF65-F5344CB8AC3E}">
        <p14:creationId xmlns:p14="http://schemas.microsoft.com/office/powerpoint/2010/main" val="121739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21"/>
            </a:pPr>
            <a:r>
              <a:rPr lang="en-GB" dirty="0"/>
              <a:t>Assume every member of staff has</a:t>
            </a:r>
            <a:r>
              <a:rPr lang="en-GB" baseline="0" dirty="0"/>
              <a:t> a computer on their desk.  Assume reception has two computers.  Assume the conference room has a computer.</a:t>
            </a:r>
            <a:br>
              <a:rPr lang="en-GB" baseline="0" dirty="0"/>
            </a:br>
            <a:r>
              <a:rPr lang="en-GB" dirty="0"/>
              <a:t>Using the computer,</a:t>
            </a:r>
            <a:r>
              <a:rPr lang="en-GB" baseline="0" dirty="0"/>
              <a:t> </a:t>
            </a:r>
            <a:r>
              <a:rPr lang="en-GB" dirty="0"/>
              <a:t>switch icons, and </a:t>
            </a:r>
            <a:r>
              <a:rPr lang="en-GB" baseline="0" dirty="0"/>
              <a:t>straight lines representing twisted pair cable, show how reception, Kelly and Toby’s computers can be connected together to a switch outside Toby’s office in a star network topology.</a:t>
            </a:r>
          </a:p>
          <a:p>
            <a:pPr marL="228600" indent="-228600">
              <a:buAutoNum type="arabicPeriod" startAt="21"/>
            </a:pPr>
            <a:r>
              <a:rPr lang="en-GB" baseline="0" dirty="0"/>
              <a:t>Colour the twisted pair lines purple so they stand out on the illustration.</a:t>
            </a:r>
          </a:p>
          <a:p>
            <a:pPr marL="228600" indent="-228600">
              <a:buAutoNum type="arabicPeriod" startAt="21"/>
            </a:pPr>
            <a:r>
              <a:rPr lang="en-GB" baseline="0" dirty="0"/>
              <a:t>Show how Michael, Liz, and her office colleagues can be connected to a second switch outside the conference room in a star network topology.</a:t>
            </a:r>
          </a:p>
          <a:p>
            <a:pPr marL="228600" indent="-228600">
              <a:buAutoNum type="arabicPeriod" startAt="21"/>
            </a:pPr>
            <a:r>
              <a:rPr lang="en-GB" baseline="0" dirty="0"/>
              <a:t>Show how the two switches are connected together.</a:t>
            </a:r>
          </a:p>
          <a:p>
            <a:pPr marL="228600" indent="-228600">
              <a:buAutoNum type="arabicPeriod" startAt="21"/>
            </a:pPr>
            <a:r>
              <a:rPr lang="en-GB" baseline="0" dirty="0"/>
              <a:t>Show how the server in the room next to Michael can be connected to the network.</a:t>
            </a:r>
          </a:p>
        </p:txBody>
      </p:sp>
      <p:sp>
        <p:nvSpPr>
          <p:cNvPr id="4" name="Slide Number Placeholder 3"/>
          <p:cNvSpPr>
            <a:spLocks noGrp="1"/>
          </p:cNvSpPr>
          <p:nvPr>
            <p:ph type="sldNum" sz="quarter" idx="10"/>
          </p:nvPr>
        </p:nvSpPr>
        <p:spPr/>
        <p:txBody>
          <a:bodyPr/>
          <a:lstStyle/>
          <a:p>
            <a:fld id="{AB1BA4FB-BBAB-458E-ACCC-D57659C1B008}" type="slidenum">
              <a:rPr lang="en-GB" smtClean="0"/>
              <a:t>10</a:t>
            </a:fld>
            <a:endParaRPr lang="en-GB" dirty="0"/>
          </a:p>
        </p:txBody>
      </p:sp>
    </p:spTree>
    <p:extLst>
      <p:ext uri="{BB962C8B-B14F-4D97-AF65-F5344CB8AC3E}">
        <p14:creationId xmlns:p14="http://schemas.microsoft.com/office/powerpoint/2010/main" val="385955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26"/>
            </a:pPr>
            <a:r>
              <a:rPr lang="en-GB" dirty="0"/>
              <a:t>Explain the biggest weakness of a star network</a:t>
            </a:r>
            <a:r>
              <a:rPr lang="en-GB" baseline="0" dirty="0"/>
              <a:t>.</a:t>
            </a:r>
          </a:p>
          <a:p>
            <a:pPr marL="228600" indent="-228600">
              <a:buFont typeface="+mj-lt"/>
              <a:buAutoNum type="arabicPeriod" startAt="26"/>
            </a:pPr>
            <a:r>
              <a:rPr lang="en-GB" dirty="0"/>
              <a:t>Illustrate how a full mesh</a:t>
            </a:r>
            <a:r>
              <a:rPr lang="en-GB" baseline="0" dirty="0"/>
              <a:t> network overcomes this problem using computer, switch, and lines representing twisted pair connections.</a:t>
            </a:r>
            <a:br>
              <a:rPr lang="en-GB" baseline="0" dirty="0"/>
            </a:br>
            <a:r>
              <a:rPr lang="en-GB" baseline="0" dirty="0"/>
              <a:t>A computer only has one network card with one connection.  Switches have multiple connections.</a:t>
            </a:r>
          </a:p>
          <a:p>
            <a:pPr marL="228600" indent="-228600">
              <a:buFont typeface="+mj-lt"/>
              <a:buAutoNum type="arabicPeriod" startAt="26"/>
            </a:pPr>
            <a:r>
              <a:rPr lang="en-GB" baseline="0" dirty="0"/>
              <a:t>Explain one advantage and two disadvantages of a full mesh network.</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11</a:t>
            </a:fld>
            <a:endParaRPr lang="en-GB" dirty="0"/>
          </a:p>
        </p:txBody>
      </p:sp>
    </p:spTree>
    <p:extLst>
      <p:ext uri="{BB962C8B-B14F-4D97-AF65-F5344CB8AC3E}">
        <p14:creationId xmlns:p14="http://schemas.microsoft.com/office/powerpoint/2010/main" val="2730441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29"/>
            </a:pPr>
            <a:r>
              <a:rPr lang="en-GB" dirty="0"/>
              <a:t>Illustrate how</a:t>
            </a:r>
            <a:r>
              <a:rPr lang="en-GB" baseline="0" dirty="0"/>
              <a:t> the internet is an example of a partial mesh network using the icons provided, and lines representing connections between routers.</a:t>
            </a:r>
          </a:p>
          <a:p>
            <a:pPr marL="228600" indent="-228600">
              <a:buFont typeface="+mj-lt"/>
              <a:buAutoNum type="arabicPeriod" startAt="29"/>
            </a:pPr>
            <a:r>
              <a:rPr lang="en-GB" baseline="0" dirty="0"/>
              <a:t>Show the local area network connections in purple, and the wide area connections in green.</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12</a:t>
            </a:fld>
            <a:endParaRPr lang="en-GB" dirty="0"/>
          </a:p>
        </p:txBody>
      </p:sp>
    </p:spTree>
    <p:extLst>
      <p:ext uri="{BB962C8B-B14F-4D97-AF65-F5344CB8AC3E}">
        <p14:creationId xmlns:p14="http://schemas.microsoft.com/office/powerpoint/2010/main" val="343581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31"/>
            </a:pPr>
            <a:r>
              <a:rPr lang="en-GB" baseline="0" dirty="0"/>
              <a:t>Using the ruler, draw a circle with a radius of 8. (Click view… ruler…) </a:t>
            </a:r>
          </a:p>
          <a:p>
            <a:pPr marL="228600" indent="-228600">
              <a:buAutoNum type="arabicPeriod" startAt="31"/>
            </a:pPr>
            <a:r>
              <a:rPr lang="en-GB" baseline="0" dirty="0"/>
              <a:t>Colour the circle so it is a transparent blue, and the office can be seen through the circle. (Drawing tools… format… shape fill… more fill colours…)</a:t>
            </a:r>
          </a:p>
          <a:p>
            <a:pPr marL="228600" indent="-228600">
              <a:buAutoNum type="arabicPeriod" startAt="31"/>
            </a:pPr>
            <a:r>
              <a:rPr lang="en-GB" baseline="0" dirty="0"/>
              <a:t>Put a wireless access point in the middle of the circle, and group the objects.  The circle represents the range of the access point.  The colour represents the frequency.</a:t>
            </a:r>
          </a:p>
          <a:p>
            <a:pPr marL="228600" indent="-228600">
              <a:buAutoNum type="arabicPeriod" startAt="31"/>
            </a:pPr>
            <a:r>
              <a:rPr lang="en-GB" baseline="0" dirty="0"/>
              <a:t>Show how the office could be connected in a wireless mesh topology:</a:t>
            </a:r>
            <a:br>
              <a:rPr lang="en-GB" baseline="0" dirty="0"/>
            </a:br>
            <a:r>
              <a:rPr lang="en-GB" baseline="0" dirty="0"/>
              <a:t>- each wireless access point must be in range of at least one other access point;</a:t>
            </a:r>
            <a:br>
              <a:rPr lang="en-GB" baseline="0" dirty="0"/>
            </a:br>
            <a:r>
              <a:rPr lang="en-GB" baseline="0" dirty="0"/>
              <a:t>- every computer and server must be connected;</a:t>
            </a:r>
            <a:br>
              <a:rPr lang="en-GB" baseline="0" dirty="0"/>
            </a:br>
            <a:r>
              <a:rPr lang="en-GB" baseline="0" dirty="0"/>
              <a:t>- a wireless access point must be screwed to a wall;</a:t>
            </a:r>
          </a:p>
        </p:txBody>
      </p:sp>
      <p:sp>
        <p:nvSpPr>
          <p:cNvPr id="4" name="Slide Number Placeholder 3"/>
          <p:cNvSpPr>
            <a:spLocks noGrp="1"/>
          </p:cNvSpPr>
          <p:nvPr>
            <p:ph type="sldNum" sz="quarter" idx="10"/>
          </p:nvPr>
        </p:nvSpPr>
        <p:spPr/>
        <p:txBody>
          <a:bodyPr/>
          <a:lstStyle/>
          <a:p>
            <a:fld id="{AB1BA4FB-BBAB-458E-ACCC-D57659C1B008}" type="slidenum">
              <a:rPr lang="en-GB" smtClean="0"/>
              <a:t>13</a:t>
            </a:fld>
            <a:endParaRPr lang="en-GB" dirty="0"/>
          </a:p>
        </p:txBody>
      </p:sp>
    </p:spTree>
    <p:extLst>
      <p:ext uri="{BB962C8B-B14F-4D97-AF65-F5344CB8AC3E}">
        <p14:creationId xmlns:p14="http://schemas.microsoft.com/office/powerpoint/2010/main" val="282431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35"/>
            </a:pPr>
            <a:r>
              <a:rPr lang="en-GB" dirty="0"/>
              <a:t>Complete the boxes</a:t>
            </a:r>
            <a:r>
              <a:rPr lang="en-GB" baseline="0" dirty="0"/>
              <a:t> to explain 4 advantages and 4 disadvantages of mesh wireless networks compared to wired networks.</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14</a:t>
            </a:fld>
            <a:endParaRPr lang="en-GB" dirty="0"/>
          </a:p>
        </p:txBody>
      </p:sp>
    </p:spTree>
    <p:extLst>
      <p:ext uri="{BB962C8B-B14F-4D97-AF65-F5344CB8AC3E}">
        <p14:creationId xmlns:p14="http://schemas.microsoft.com/office/powerpoint/2010/main" val="2540629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6"/>
              <a:tabLst/>
              <a:defRPr/>
            </a:pPr>
            <a:r>
              <a:rPr lang="en-GB" dirty="0"/>
              <a:t>Find out about the Ethernet</a:t>
            </a:r>
            <a:r>
              <a:rPr lang="en-GB" baseline="0" dirty="0"/>
              <a:t> standard, and complete the blanks using the words:</a:t>
            </a:r>
            <a:br>
              <a:rPr lang="en-GB" baseline="0" dirty="0"/>
            </a:br>
            <a:r>
              <a:rPr lang="en-GB" sz="1200" dirty="0">
                <a:solidFill>
                  <a:schemeClr val="tx1"/>
                </a:solidFill>
              </a:rPr>
              <a:t>source and destination address</a:t>
            </a:r>
            <a:br>
              <a:rPr lang="en-GB" sz="1200" dirty="0">
                <a:solidFill>
                  <a:schemeClr val="tx1"/>
                </a:solidFill>
              </a:rPr>
            </a:br>
            <a:r>
              <a:rPr lang="en-GB" sz="1200" dirty="0">
                <a:solidFill>
                  <a:schemeClr val="tx1"/>
                </a:solidFill>
              </a:rPr>
              <a:t>switch</a:t>
            </a:r>
            <a:br>
              <a:rPr lang="en-GB" sz="1200" dirty="0">
                <a:solidFill>
                  <a:schemeClr val="tx1"/>
                </a:solidFill>
              </a:rPr>
            </a:br>
            <a:r>
              <a:rPr lang="en-GB" sz="1200" dirty="0">
                <a:solidFill>
                  <a:schemeClr val="tx1"/>
                </a:solidFill>
              </a:rPr>
              <a:t>data link layer</a:t>
            </a:r>
            <a:br>
              <a:rPr lang="en-GB" sz="1200" dirty="0">
                <a:solidFill>
                  <a:schemeClr val="tx1"/>
                </a:solidFill>
              </a:rPr>
            </a:br>
            <a:r>
              <a:rPr lang="en-GB" sz="1200" dirty="0">
                <a:solidFill>
                  <a:schemeClr val="tx1"/>
                </a:solidFill>
              </a:rPr>
              <a:t>standard for networking technologies </a:t>
            </a:r>
            <a:br>
              <a:rPr lang="en-GB" sz="1200" dirty="0">
                <a:solidFill>
                  <a:schemeClr val="tx1"/>
                </a:solidFill>
              </a:rPr>
            </a:br>
            <a:r>
              <a:rPr lang="en-GB" sz="1200" dirty="0">
                <a:solidFill>
                  <a:schemeClr val="tx1"/>
                </a:solidFill>
              </a:rPr>
              <a:t>coaxial cable as a shared medium</a:t>
            </a:r>
            <a:br>
              <a:rPr lang="en-GB" sz="1200" dirty="0">
                <a:solidFill>
                  <a:schemeClr val="tx1"/>
                </a:solidFill>
              </a:rPr>
            </a:br>
            <a:r>
              <a:rPr lang="en-GB" sz="1200" dirty="0">
                <a:solidFill>
                  <a:schemeClr val="tx1"/>
                </a:solidFill>
              </a:rPr>
              <a:t>frame</a:t>
            </a:r>
            <a:br>
              <a:rPr lang="en-GB" sz="1200" dirty="0">
                <a:solidFill>
                  <a:schemeClr val="tx1"/>
                </a:solidFill>
              </a:rPr>
            </a:br>
            <a:r>
              <a:rPr lang="en-GB" sz="1200" dirty="0">
                <a:solidFill>
                  <a:schemeClr val="tx1"/>
                </a:solidFill>
              </a:rPr>
              <a:t>wired local area network</a:t>
            </a:r>
            <a:br>
              <a:rPr lang="en-GB" sz="1200" dirty="0">
                <a:solidFill>
                  <a:schemeClr val="tx1"/>
                </a:solidFill>
              </a:rPr>
            </a:br>
            <a:r>
              <a:rPr lang="en-GB" sz="1200" dirty="0">
                <a:solidFill>
                  <a:schemeClr val="tx1"/>
                </a:solidFill>
              </a:rPr>
              <a:t>twisted pair and fibre optic links</a:t>
            </a:r>
            <a:br>
              <a:rPr lang="en-GB" sz="1200" dirty="0">
                <a:solidFill>
                  <a:schemeClr val="tx1"/>
                </a:solidFill>
              </a:rPr>
            </a:br>
            <a:r>
              <a:rPr lang="en-GB" sz="1200" dirty="0">
                <a:solidFill>
                  <a:schemeClr val="tx1"/>
                </a:solidFill>
              </a:rPr>
              <a:t>cyclic redundancy check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8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37"/>
            </a:pPr>
            <a:r>
              <a:rPr lang="en-GB" dirty="0"/>
              <a:t>Complete the two boxes to provide an explanation of Wi-Fi and Bluetooth.</a:t>
            </a:r>
          </a:p>
          <a:p>
            <a:pPr marL="228600" indent="-228600">
              <a:buFont typeface="+mj-lt"/>
              <a:buAutoNum type="arabicPeriod" startAt="37"/>
            </a:pPr>
            <a:r>
              <a:rPr lang="en-GB" baseline="0" dirty="0"/>
              <a:t>Complete the two tables, the options for each row are as follows:</a:t>
            </a:r>
          </a:p>
          <a:p>
            <a:pPr marL="0" indent="0">
              <a:buFont typeface="+mj-lt"/>
              <a:buNone/>
            </a:pPr>
            <a:r>
              <a:rPr lang="en-GB" baseline="0" dirty="0"/>
              <a:t>     - Range: 10 meters or 100 meters</a:t>
            </a:r>
          </a:p>
          <a:p>
            <a:pPr marL="0" indent="0">
              <a:buFont typeface="+mj-lt"/>
              <a:buNone/>
            </a:pPr>
            <a:r>
              <a:rPr lang="en-GB" baseline="0" dirty="0"/>
              <a:t>     - Bandwidth: Low or High</a:t>
            </a:r>
          </a:p>
          <a:p>
            <a:pPr marL="0" indent="0">
              <a:buFont typeface="+mj-lt"/>
              <a:buNone/>
            </a:pPr>
            <a:r>
              <a:rPr lang="en-GB" baseline="0" dirty="0"/>
              <a:t>     - Power consumption: Low or High</a:t>
            </a:r>
          </a:p>
          <a:p>
            <a:pPr marL="228600" indent="-228600">
              <a:buAutoNum type="arabicPeriod" startAt="37"/>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278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39"/>
            </a:pPr>
            <a:r>
              <a:rPr lang="en-GB" dirty="0"/>
              <a:t>Group</a:t>
            </a:r>
            <a:r>
              <a:rPr lang="en-GB" baseline="0" dirty="0"/>
              <a:t> the statements on this slide into the correct box.</a:t>
            </a:r>
          </a:p>
          <a:p>
            <a:pPr marL="228600" indent="-228600">
              <a:buFont typeface="+mj-lt"/>
              <a:buAutoNum type="arabicPeriod" startAt="39"/>
            </a:pPr>
            <a:r>
              <a:rPr lang="en-GB" baseline="0" dirty="0"/>
              <a:t>Colour the background of each statement to green for advantage and red for disadvantage.</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93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41"/>
            </a:pPr>
            <a:r>
              <a:rPr lang="en-GB" dirty="0"/>
              <a:t>Complete the boxes.</a:t>
            </a:r>
            <a:endParaRPr lang="en-GB" baseline="0" dirty="0"/>
          </a:p>
          <a:p>
            <a:pPr marL="228600" indent="-228600">
              <a:buAutoNum type="arabicPeriod" startAt="37"/>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93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2"/>
              <a:tabLst/>
              <a:defRPr/>
            </a:pPr>
            <a:r>
              <a:rPr lang="en-GB" dirty="0"/>
              <a:t>Create your own key, and show</a:t>
            </a:r>
            <a:r>
              <a:rPr lang="en-GB" baseline="0" dirty="0"/>
              <a:t> how a message can be encrypted using a substitution cipher.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2"/>
              <a:tabLst/>
              <a:defRPr/>
            </a:pPr>
            <a:r>
              <a:rPr lang="en-GB" sz="1200" b="0" i="0" kern="1200" baseline="0" dirty="0">
                <a:solidFill>
                  <a:schemeClr val="tx1"/>
                </a:solidFill>
                <a:effectLst/>
                <a:latin typeface="+mn-lt"/>
                <a:ea typeface="+mn-ea"/>
                <a:cs typeface="+mn-cs"/>
              </a:rPr>
              <a:t>Create a message for someone else in the class to decode.</a:t>
            </a:r>
            <a:br>
              <a:rPr lang="en-GB" sz="1200" b="0" i="0" kern="1200" baseline="0" dirty="0">
                <a:solidFill>
                  <a:schemeClr val="tx1"/>
                </a:solidFill>
                <a:effectLst/>
                <a:latin typeface="+mn-lt"/>
                <a:ea typeface="+mn-ea"/>
                <a:cs typeface="+mn-cs"/>
              </a:rPr>
            </a:br>
            <a:r>
              <a:rPr lang="en-GB" sz="1200" b="0" i="0" kern="1200" baseline="0" dirty="0">
                <a:solidFill>
                  <a:schemeClr val="tx1"/>
                </a:solidFill>
                <a:effectLst/>
                <a:latin typeface="+mn-lt"/>
                <a:ea typeface="+mn-ea"/>
                <a:cs typeface="+mn-cs"/>
              </a:rPr>
              <a:t>Note how it would be very difficult for them to work out what the message is without the key.</a:t>
            </a:r>
            <a:br>
              <a:rPr lang="en-GB" sz="1200" b="0" i="0" kern="1200" baseline="0" dirty="0">
                <a:solidFill>
                  <a:schemeClr val="tx1"/>
                </a:solidFill>
                <a:effectLst/>
                <a:latin typeface="+mn-lt"/>
                <a:ea typeface="+mn-ea"/>
                <a:cs typeface="+mn-cs"/>
              </a:rPr>
            </a:br>
            <a:r>
              <a:rPr lang="en-GB" sz="1200" b="0" i="0" kern="1200" baseline="0" dirty="0">
                <a:solidFill>
                  <a:schemeClr val="tx1"/>
                </a:solidFill>
                <a:effectLst/>
                <a:latin typeface="+mn-lt"/>
                <a:ea typeface="+mn-ea"/>
                <a:cs typeface="+mn-cs"/>
              </a:rPr>
              <a:t>Sharing the key makes it vulnerable to interception though, so master keys should be known, but not communicated.</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753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Using</a:t>
            </a:r>
            <a:r>
              <a:rPr lang="en-GB" baseline="0" dirty="0"/>
              <a:t> copies of the images on the slide and lines representing cables, create an illustration of what a LAN and a WAN looks like conceptually.</a:t>
            </a:r>
          </a:p>
          <a:p>
            <a:pPr marL="228600" indent="-228600">
              <a:buAutoNum type="arabicPeriod"/>
            </a:pPr>
            <a:r>
              <a:rPr lang="en-GB" baseline="0" dirty="0"/>
              <a:t>Write 3 bullet points to describe a LAN.</a:t>
            </a:r>
          </a:p>
          <a:p>
            <a:pPr marL="228600" indent="-228600">
              <a:buAutoNum type="arabicPeriod"/>
            </a:pPr>
            <a:r>
              <a:rPr lang="en-GB" baseline="0" dirty="0"/>
              <a:t>Write 3 contrasting bullet points to describe a WAN.</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2</a:t>
            </a:fld>
            <a:endParaRPr lang="en-GB" dirty="0"/>
          </a:p>
        </p:txBody>
      </p:sp>
    </p:spTree>
    <p:extLst>
      <p:ext uri="{BB962C8B-B14F-4D97-AF65-F5344CB8AC3E}">
        <p14:creationId xmlns:p14="http://schemas.microsoft.com/office/powerpoint/2010/main" val="319494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r>
              <a:rPr lang="en-US" dirty="0"/>
              <a:t>Research the </a:t>
            </a:r>
            <a:r>
              <a:rPr lang="en-GB" sz="1200" b="0" i="0" kern="1200" dirty="0">
                <a:solidFill>
                  <a:schemeClr val="tx1"/>
                </a:solidFill>
                <a:effectLst/>
                <a:latin typeface="+mn-lt"/>
                <a:ea typeface="+mn-ea"/>
                <a:cs typeface="+mn-cs"/>
              </a:rPr>
              <a:t>IEEE 802.11i-2004</a:t>
            </a:r>
            <a:r>
              <a:rPr lang="en-GB" sz="1200" b="0" i="0" kern="1200" baseline="0" dirty="0">
                <a:solidFill>
                  <a:schemeClr val="tx1"/>
                </a:solidFill>
                <a:effectLst/>
                <a:latin typeface="+mn-lt"/>
                <a:ea typeface="+mn-ea"/>
                <a:cs typeface="+mn-cs"/>
              </a:rPr>
              <a:t> WPA2 protocol.  </a:t>
            </a:r>
            <a:r>
              <a:rPr lang="en-US" sz="1200" b="0" i="0" kern="1200" baseline="0" dirty="0">
                <a:solidFill>
                  <a:schemeClr val="tx1"/>
                </a:solidFill>
                <a:effectLst/>
                <a:latin typeface="+mn-lt"/>
                <a:ea typeface="+mn-ea"/>
                <a:cs typeface="+mn-cs"/>
              </a:rPr>
              <a:t>Show how wireless encryption works by putting the correct text in the boxes:</a:t>
            </a:r>
            <a:br>
              <a:rPr lang="en-US" sz="1200" b="0" i="0" kern="1200" baseline="0" dirty="0">
                <a:solidFill>
                  <a:schemeClr val="tx1"/>
                </a:solidFill>
                <a:effectLst/>
                <a:latin typeface="+mn-lt"/>
                <a:ea typeface="+mn-ea"/>
                <a:cs typeface="+mn-cs"/>
              </a:rPr>
            </a:br>
            <a:r>
              <a:rPr lang="en-GB" sz="1200" dirty="0">
                <a:solidFill>
                  <a:schemeClr val="tx1"/>
                </a:solidFill>
              </a:rPr>
              <a:t>Master key is generated from the wireless password.</a:t>
            </a:r>
            <a:br>
              <a:rPr lang="en-GB" sz="1200" dirty="0">
                <a:solidFill>
                  <a:schemeClr val="tx1"/>
                </a:solidFill>
              </a:rPr>
            </a:br>
            <a:r>
              <a:rPr lang="en-GB" sz="1200" dirty="0">
                <a:solidFill>
                  <a:schemeClr val="tx1"/>
                </a:solidFill>
              </a:rPr>
              <a:t>An acknowledgement is sent confirming communication can begin.</a:t>
            </a:r>
            <a:br>
              <a:rPr lang="en-GB" sz="1200" dirty="0">
                <a:solidFill>
                  <a:schemeClr val="tx1"/>
                </a:solidFill>
              </a:rPr>
            </a:br>
            <a:r>
              <a:rPr lang="en-GB" sz="1200" dirty="0">
                <a:solidFill>
                  <a:schemeClr val="tx1"/>
                </a:solidFill>
              </a:rPr>
              <a:t>A random number is sent with a message integrity code.</a:t>
            </a:r>
            <a:br>
              <a:rPr lang="en-GB" sz="1200" dirty="0">
                <a:solidFill>
                  <a:schemeClr val="tx1"/>
                </a:solidFill>
              </a:rPr>
            </a:br>
            <a:r>
              <a:rPr lang="en-GB" sz="1200" dirty="0">
                <a:solidFill>
                  <a:schemeClr val="tx1"/>
                </a:solidFill>
              </a:rPr>
              <a:t>Transient key is calculated from the master key, the random number sent, my random number generated, and the network card addresses.</a:t>
            </a:r>
            <a:br>
              <a:rPr lang="en-GB" sz="1200" dirty="0">
                <a:solidFill>
                  <a:schemeClr val="tx1"/>
                </a:solidFill>
              </a:rPr>
            </a:br>
            <a:r>
              <a:rPr lang="en-GB" sz="1200" dirty="0">
                <a:solidFill>
                  <a:schemeClr val="tx1"/>
                </a:solidFill>
              </a:rPr>
              <a:t>Transient key is calculated.</a:t>
            </a:r>
            <a:br>
              <a:rPr lang="en-GB" sz="1200" dirty="0">
                <a:solidFill>
                  <a:schemeClr val="tx1"/>
                </a:solidFill>
              </a:rPr>
            </a:br>
            <a:r>
              <a:rPr lang="en-GB" sz="1200" dirty="0">
                <a:solidFill>
                  <a:schemeClr val="tx1"/>
                </a:solidFill>
              </a:rPr>
              <a:t>A random number is sent with the network interface card address.</a:t>
            </a:r>
            <a:br>
              <a:rPr lang="en-GB" sz="1200" dirty="0">
                <a:solidFill>
                  <a:schemeClr val="tx1"/>
                </a:solidFill>
              </a:rPr>
            </a:br>
            <a:r>
              <a:rPr lang="en-GB" sz="1200" dirty="0">
                <a:solidFill>
                  <a:schemeClr val="tx1"/>
                </a:solidFill>
              </a:rPr>
              <a:t>A group temporal key is calculated and sent with a message integrity code.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endParaRPr lang="en-GB" sz="1200"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endParaRPr lang="en-GB" sz="1200"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endParaRPr lang="en-GB" sz="1200"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endParaRPr lang="en-GB" sz="1200"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4"/>
              <a:tabLst/>
              <a:defRPr/>
            </a:pPr>
            <a:endParaRPr lang="en-GB" sz="12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5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45"/>
            </a:pPr>
            <a:r>
              <a:rPr lang="en-GB" dirty="0"/>
              <a:t>In the top two rows provide details of the two types of addressing used for local and wide area networks:</a:t>
            </a:r>
          </a:p>
          <a:p>
            <a:pPr marL="685800" lvl="1" indent="-228600">
              <a:buFont typeface="Arial" panose="020B0604020202020204" pitchFamily="34" charset="0"/>
              <a:buChar char="•"/>
            </a:pPr>
            <a:r>
              <a:rPr lang="en-GB" baseline="0" dirty="0"/>
              <a:t>In the second box provide the full name of the acronym stated in the first box.</a:t>
            </a:r>
          </a:p>
          <a:p>
            <a:pPr marL="685800" lvl="1" indent="-228600">
              <a:buFont typeface="Arial" panose="020B0604020202020204" pitchFamily="34" charset="0"/>
              <a:buChar char="•"/>
            </a:pPr>
            <a:r>
              <a:rPr lang="en-GB" baseline="0" dirty="0"/>
              <a:t>In the third box provide a description of the address.</a:t>
            </a:r>
          </a:p>
          <a:p>
            <a:pPr marL="228600" lvl="0" indent="-228600">
              <a:buFont typeface="+mj-lt"/>
              <a:buAutoNum type="arabicPeriod" startAt="46"/>
            </a:pPr>
            <a:r>
              <a:rPr lang="en-GB" baseline="0" dirty="0"/>
              <a:t>State the reason for IPv6.</a:t>
            </a:r>
          </a:p>
          <a:p>
            <a:pPr marL="228600" lvl="0" indent="-228600">
              <a:buFont typeface="+mj-lt"/>
              <a:buAutoNum type="arabicPeriod" startAt="46"/>
            </a:pPr>
            <a:r>
              <a:rPr lang="en-GB" baseline="0" dirty="0"/>
              <a:t>On the picture highlight an example of: 1) An IPv4 address, 2) An IPv6 address, 3) A MAC address.</a:t>
            </a:r>
          </a:p>
          <a:p>
            <a:pPr marL="228600" lvl="0" indent="-228600">
              <a:buFont typeface="+mj-lt"/>
              <a:buAutoNum type="arabicPeriod" startAt="46"/>
            </a:pPr>
            <a:r>
              <a:rPr lang="en-GB" baseline="0" dirty="0"/>
              <a:t>For the IPv4 address, highlight which part of the address identifies the network and which part identifies the client computer (called a node).</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21</a:t>
            </a:fld>
            <a:endParaRPr lang="en-GB" dirty="0"/>
          </a:p>
        </p:txBody>
      </p:sp>
    </p:spTree>
    <p:extLst>
      <p:ext uri="{BB962C8B-B14F-4D97-AF65-F5344CB8AC3E}">
        <p14:creationId xmlns:p14="http://schemas.microsoft.com/office/powerpoint/2010/main" val="107086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49"/>
            </a:pPr>
            <a:r>
              <a:rPr lang="en-GB" dirty="0"/>
              <a:t>Complete the top box.</a:t>
            </a:r>
          </a:p>
          <a:p>
            <a:pPr marL="228600" indent="-228600">
              <a:buFont typeface="+mj-lt"/>
              <a:buAutoNum type="arabicPeriod" startAt="49"/>
            </a:pPr>
            <a:r>
              <a:rPr lang="en-GB" dirty="0"/>
              <a:t>Sort the cards into 3</a:t>
            </a:r>
            <a:r>
              <a:rPr lang="en-GB" baseline="0" dirty="0"/>
              <a:t> columns: acronym, protocol name and description.</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22</a:t>
            </a:fld>
            <a:endParaRPr lang="en-GB" dirty="0"/>
          </a:p>
        </p:txBody>
      </p:sp>
    </p:spTree>
    <p:extLst>
      <p:ext uri="{BB962C8B-B14F-4D97-AF65-F5344CB8AC3E}">
        <p14:creationId xmlns:p14="http://schemas.microsoft.com/office/powerpoint/2010/main" val="278794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50"/>
            </a:pPr>
            <a:r>
              <a:rPr lang="en-GB" dirty="0"/>
              <a:t>State 3 advantages of layering a complex task like networking.</a:t>
            </a:r>
          </a:p>
          <a:p>
            <a:pPr marL="228600" indent="-228600">
              <a:buFont typeface="+mj-lt"/>
              <a:buAutoNum type="arabicPeriod" startAt="50"/>
            </a:pPr>
            <a:r>
              <a:rPr lang="en-GB" dirty="0"/>
              <a:t>Complete the jigsaw</a:t>
            </a:r>
            <a:r>
              <a:rPr lang="en-GB" baseline="0" dirty="0"/>
              <a:t> puzzle to show how all the component parts of networking that you have learned operate together in different layers.</a:t>
            </a:r>
          </a:p>
          <a:p>
            <a:pPr marL="228600" indent="-228600">
              <a:buFont typeface="+mj-lt"/>
              <a:buAutoNum type="arabicPeriod" startAt="50"/>
            </a:pPr>
            <a:r>
              <a:rPr lang="en-GB" baseline="0" dirty="0"/>
              <a:t>Show a second puzzle for the scenario of sending a HTML presented email with no encryption over a Wi-Fi link to a mail server.</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23</a:t>
            </a:fld>
            <a:endParaRPr lang="en-GB" dirty="0"/>
          </a:p>
        </p:txBody>
      </p:sp>
    </p:spTree>
    <p:extLst>
      <p:ext uri="{BB962C8B-B14F-4D97-AF65-F5344CB8AC3E}">
        <p14:creationId xmlns:p14="http://schemas.microsoft.com/office/powerpoint/2010/main" val="4240134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24</a:t>
            </a:fld>
            <a:endParaRPr lang="en-GB"/>
          </a:p>
        </p:txBody>
      </p:sp>
    </p:spTree>
    <p:extLst>
      <p:ext uri="{BB962C8B-B14F-4D97-AF65-F5344CB8AC3E}">
        <p14:creationId xmlns:p14="http://schemas.microsoft.com/office/powerpoint/2010/main" val="251083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4"/>
            </a:pPr>
            <a:r>
              <a:rPr lang="en-GB" dirty="0"/>
              <a:t>List the advantages of networks.</a:t>
            </a:r>
          </a:p>
          <a:p>
            <a:pPr marL="228600" indent="-228600">
              <a:buAutoNum type="arabicPeriod" startAt="4"/>
            </a:pPr>
            <a:r>
              <a:rPr lang="en-GB" dirty="0"/>
              <a:t>List the disadvantages of networks.</a:t>
            </a:r>
          </a:p>
        </p:txBody>
      </p:sp>
      <p:sp>
        <p:nvSpPr>
          <p:cNvPr id="4" name="Slide Number Placeholder 3"/>
          <p:cNvSpPr>
            <a:spLocks noGrp="1"/>
          </p:cNvSpPr>
          <p:nvPr>
            <p:ph type="sldNum" sz="quarter" idx="10"/>
          </p:nvPr>
        </p:nvSpPr>
        <p:spPr/>
        <p:txBody>
          <a:bodyPr/>
          <a:lstStyle/>
          <a:p>
            <a:fld id="{AB1BA4FB-BBAB-458E-ACCC-D57659C1B008}" type="slidenum">
              <a:rPr lang="en-GB" smtClean="0"/>
              <a:t>3</a:t>
            </a:fld>
            <a:endParaRPr lang="en-GB" dirty="0"/>
          </a:p>
        </p:txBody>
      </p:sp>
    </p:spTree>
    <p:extLst>
      <p:ext uri="{BB962C8B-B14F-4D97-AF65-F5344CB8AC3E}">
        <p14:creationId xmlns:p14="http://schemas.microsoft.com/office/powerpoint/2010/main" val="342450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6"/>
            </a:pPr>
            <a:r>
              <a:rPr lang="en-GB" dirty="0"/>
              <a:t>Explain how each of the five factors listed impacts on the speed of a network.</a:t>
            </a:r>
          </a:p>
          <a:p>
            <a:pPr marL="228600" indent="-228600">
              <a:buAutoNum type="arabicPeriod" startAt="6"/>
            </a:pP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4</a:t>
            </a:fld>
            <a:endParaRPr lang="en-GB" dirty="0"/>
          </a:p>
        </p:txBody>
      </p:sp>
    </p:spTree>
    <p:extLst>
      <p:ext uri="{BB962C8B-B14F-4D97-AF65-F5344CB8AC3E}">
        <p14:creationId xmlns:p14="http://schemas.microsoft.com/office/powerpoint/2010/main" val="60711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7"/>
            </a:pPr>
            <a:r>
              <a:rPr lang="en-GB" dirty="0"/>
              <a:t>Correctly label each</a:t>
            </a:r>
            <a:r>
              <a:rPr lang="en-GB" baseline="0" dirty="0"/>
              <a:t> illustration either ‘client-server’ or ‘peer-to-peer’.</a:t>
            </a:r>
          </a:p>
          <a:p>
            <a:pPr marL="228600" indent="-228600">
              <a:buFont typeface="+mj-lt"/>
              <a:buAutoNum type="arabicPeriod" startAt="7"/>
            </a:pPr>
            <a:r>
              <a:rPr lang="en-GB" baseline="0" dirty="0"/>
              <a:t>Add additional labels to each illustration to indicate which devices are servers, clients or peers.</a:t>
            </a:r>
          </a:p>
          <a:p>
            <a:pPr marL="228600" indent="-228600">
              <a:buFont typeface="+mj-lt"/>
              <a:buAutoNum type="arabicPeriod" startAt="7"/>
            </a:pPr>
            <a:r>
              <a:rPr lang="en-GB" baseline="0" dirty="0"/>
              <a:t>In the appropriate box underneath each illustration, explain what a server does, what a client does, and what peers do.</a:t>
            </a:r>
            <a:endParaRPr lang="en-GB" dirty="0"/>
          </a:p>
          <a:p>
            <a:pPr marL="228600" indent="-228600">
              <a:buAutoNum type="arabicPeriod" startAt="7"/>
            </a:pP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5</a:t>
            </a:fld>
            <a:endParaRPr lang="en-GB" dirty="0"/>
          </a:p>
        </p:txBody>
      </p:sp>
    </p:spTree>
    <p:extLst>
      <p:ext uri="{BB962C8B-B14F-4D97-AF65-F5344CB8AC3E}">
        <p14:creationId xmlns:p14="http://schemas.microsoft.com/office/powerpoint/2010/main" val="4263534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10"/>
            </a:pPr>
            <a:r>
              <a:rPr lang="en-GB" dirty="0"/>
              <a:t>Group</a:t>
            </a:r>
            <a:r>
              <a:rPr lang="en-GB" baseline="0" dirty="0"/>
              <a:t> the statements on this slide into the correct box.</a:t>
            </a:r>
          </a:p>
          <a:p>
            <a:pPr marL="228600" indent="-228600">
              <a:buFont typeface="+mj-lt"/>
              <a:buAutoNum type="arabicPeriod" startAt="10"/>
            </a:pPr>
            <a:r>
              <a:rPr lang="en-GB" baseline="0" dirty="0"/>
              <a:t>Colour the background of each statement to green for advantage and red for disadvantage.</a:t>
            </a:r>
            <a:endParaRPr lang="en-GB" dirty="0"/>
          </a:p>
          <a:p>
            <a:pPr marL="228600" indent="-228600">
              <a:buAutoNum type="arabicPeriod" startAt="8"/>
            </a:pP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6</a:t>
            </a:fld>
            <a:endParaRPr lang="en-GB" dirty="0"/>
          </a:p>
        </p:txBody>
      </p:sp>
    </p:spTree>
    <p:extLst>
      <p:ext uri="{BB962C8B-B14F-4D97-AF65-F5344CB8AC3E}">
        <p14:creationId xmlns:p14="http://schemas.microsoft.com/office/powerpoint/2010/main" val="3207273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12"/>
            </a:pPr>
            <a:r>
              <a:rPr lang="en-GB" dirty="0"/>
              <a:t>Using the graphical assets on the slide to add interest, create a scrapbook page illustrating and explaining</a:t>
            </a:r>
            <a:r>
              <a:rPr lang="en-GB" baseline="0" dirty="0"/>
              <a:t> the purpose of:</a:t>
            </a:r>
          </a:p>
          <a:p>
            <a:pPr marL="628650" lvl="1" indent="-171450">
              <a:buFontTx/>
              <a:buChar char="-"/>
            </a:pPr>
            <a:r>
              <a:rPr lang="en-GB" baseline="0" dirty="0"/>
              <a:t>Wireless access points</a:t>
            </a:r>
          </a:p>
          <a:p>
            <a:pPr marL="628650" lvl="1" indent="-171450">
              <a:buFontTx/>
              <a:buChar char="-"/>
            </a:pPr>
            <a:r>
              <a:rPr lang="en-GB" baseline="0" dirty="0"/>
              <a:t>Routers</a:t>
            </a:r>
          </a:p>
          <a:p>
            <a:pPr marL="628650" lvl="1" indent="-171450">
              <a:buFontTx/>
              <a:buChar char="-"/>
            </a:pPr>
            <a:r>
              <a:rPr lang="en-GB" baseline="0" dirty="0"/>
              <a:t>Switches</a:t>
            </a:r>
          </a:p>
          <a:p>
            <a:pPr marL="628650" lvl="1" indent="-171450">
              <a:buFontTx/>
              <a:buChar char="-"/>
            </a:pPr>
            <a:r>
              <a:rPr lang="en-GB" baseline="0" dirty="0"/>
              <a:t>Network interface cards</a:t>
            </a:r>
          </a:p>
          <a:p>
            <a:pPr marL="628650" lvl="1" indent="-171450">
              <a:buFontTx/>
              <a:buChar char="-"/>
            </a:pPr>
            <a:r>
              <a:rPr lang="en-GB" baseline="0" dirty="0"/>
              <a:t>Transmission media: UTP (CAT5e/6) and fibre optic</a:t>
            </a:r>
            <a:endParaRPr lang="en-GB" dirty="0"/>
          </a:p>
          <a:p>
            <a:pPr marL="228600" indent="-228600">
              <a:buAutoNum type="arabicPeriod" startAt="12"/>
            </a:pP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7</a:t>
            </a:fld>
            <a:endParaRPr lang="en-GB" dirty="0"/>
          </a:p>
        </p:txBody>
      </p:sp>
    </p:spTree>
    <p:extLst>
      <p:ext uri="{BB962C8B-B14F-4D97-AF65-F5344CB8AC3E}">
        <p14:creationId xmlns:p14="http://schemas.microsoft.com/office/powerpoint/2010/main" val="320130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13"/>
            </a:pPr>
            <a:r>
              <a:rPr lang="en-GB" dirty="0"/>
              <a:t>Complete</a:t>
            </a:r>
            <a:r>
              <a:rPr lang="en-GB" baseline="0" dirty="0"/>
              <a:t> the definition of The Internet.</a:t>
            </a:r>
            <a:endParaRPr lang="en-GB" dirty="0"/>
          </a:p>
          <a:p>
            <a:pPr marL="228600" indent="-228600">
              <a:buFont typeface="+mj-lt"/>
              <a:buAutoNum type="arabicPeriod" startAt="13"/>
            </a:pPr>
            <a:r>
              <a:rPr lang="en-GB" dirty="0"/>
              <a:t>Using</a:t>
            </a:r>
            <a:r>
              <a:rPr lang="en-GB" baseline="0" dirty="0"/>
              <a:t> the illustration as stimulus material, explain what is meant by a domain name server, hosting and the cloud.</a:t>
            </a:r>
          </a:p>
          <a:p>
            <a:pPr marL="228600" indent="-228600">
              <a:buFont typeface="+mj-lt"/>
              <a:buAutoNum type="arabicPeriod" startAt="13"/>
            </a:pPr>
            <a:r>
              <a:rPr lang="en-GB" baseline="0" dirty="0"/>
              <a:t>Include advantages of DNS, hosting and the cloud to the users.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2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16"/>
            </a:pPr>
            <a:r>
              <a:rPr lang="en-GB" dirty="0"/>
              <a:t>Complete the box to explain the relationship between servers and clients.</a:t>
            </a:r>
          </a:p>
          <a:p>
            <a:pPr marL="228600" indent="-228600">
              <a:buFont typeface="+mj-lt"/>
              <a:buAutoNum type="arabicPeriod" startAt="16"/>
            </a:pPr>
            <a:r>
              <a:rPr lang="en-GB" dirty="0"/>
              <a:t>Complete the box to describe the client/server relationship between a web server and a mobile phone.</a:t>
            </a:r>
          </a:p>
          <a:p>
            <a:pPr marL="228600" indent="-228600">
              <a:buFont typeface="+mj-lt"/>
              <a:buAutoNum type="arabicPeriod" startAt="16"/>
            </a:pPr>
            <a:r>
              <a:rPr lang="en-GB" dirty="0"/>
              <a:t>Complete the box to describe the relationship between a file server and a desktop PC.</a:t>
            </a:r>
          </a:p>
          <a:p>
            <a:pPr marL="228600" indent="-228600">
              <a:buFont typeface="+mj-lt"/>
              <a:buAutoNum type="arabicPeriod" startAt="16"/>
            </a:pPr>
            <a:r>
              <a:rPr lang="en-GB" dirty="0"/>
              <a:t>Group</a:t>
            </a:r>
            <a:r>
              <a:rPr lang="en-GB" baseline="0" dirty="0"/>
              <a:t> the statements about “The cloud” into the correct box.</a:t>
            </a:r>
          </a:p>
          <a:p>
            <a:pPr marL="228600" indent="-228600">
              <a:buFont typeface="+mj-lt"/>
              <a:buAutoNum type="arabicPeriod" startAt="16"/>
            </a:pPr>
            <a:r>
              <a:rPr lang="en-GB" baseline="0" dirty="0"/>
              <a:t>Colour the background of each statement to green for advantage and red for disadvantage.</a:t>
            </a:r>
            <a:endParaRPr lang="en-GB" dirty="0"/>
          </a:p>
          <a:p>
            <a:pPr marL="228600" indent="-228600">
              <a:buFont typeface="+mj-lt"/>
              <a:buAutoNum type="arabicPeriod" startAt="16"/>
            </a:pPr>
            <a:endParaRPr lang="en-GB" dirty="0"/>
          </a:p>
          <a:p>
            <a:pPr marL="228600" indent="-228600">
              <a:buFont typeface="+mj-lt"/>
              <a:buAutoNum type="arabicPeriod" startAt="16"/>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BA4FB-BBAB-458E-ACCC-D57659C1B00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4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820737"/>
          </a:xfrm>
        </p:spPr>
        <p:txBody>
          <a:bodyPr anchor="t" anchorCtr="0"/>
          <a:lstStyle>
            <a:lvl1pPr algn="ctr">
              <a:defRPr sz="4000"/>
            </a:lvl1pPr>
          </a:lstStyle>
          <a:p>
            <a:r>
              <a:rPr lang="en-US" dirty="0"/>
              <a:t>Click to edit Master title style</a:t>
            </a:r>
          </a:p>
        </p:txBody>
      </p:sp>
      <p:sp>
        <p:nvSpPr>
          <p:cNvPr id="3" name="Subtitle 2"/>
          <p:cNvSpPr>
            <a:spLocks noGrp="1"/>
          </p:cNvSpPr>
          <p:nvPr>
            <p:ph type="subTitle" idx="1"/>
          </p:nvPr>
        </p:nvSpPr>
        <p:spPr>
          <a:xfrm>
            <a:off x="1238250" y="22431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402220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2512493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384392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87083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265352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112546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329956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30839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3" name="Footer Placeholder 2"/>
          <p:cNvSpPr>
            <a:spLocks noGrp="1"/>
          </p:cNvSpPr>
          <p:nvPr>
            <p:ph type="ftr" sz="quarter" idx="11"/>
          </p:nvPr>
        </p:nvSpPr>
        <p:spPr>
          <a:xfrm>
            <a:off x="3281363" y="6356352"/>
            <a:ext cx="3343275"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119509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258256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12/09/2021</a:t>
            </a:fld>
            <a:endParaRPr lang="en-GB"/>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a:p>
        </p:txBody>
      </p:sp>
    </p:spTree>
    <p:extLst>
      <p:ext uri="{BB962C8B-B14F-4D97-AF65-F5344CB8AC3E}">
        <p14:creationId xmlns:p14="http://schemas.microsoft.com/office/powerpoint/2010/main" val="107186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9906000" cy="577850"/>
          </a:xfrm>
          <a:prstGeom prst="rect">
            <a:avLst/>
          </a:prstGeom>
          <a:solidFill>
            <a:srgbClr val="7CCFDB"/>
          </a:solidFill>
        </p:spPr>
        <p:txBody>
          <a:bodyPr vert="horz" lIns="91440" tIns="45720" rIns="91440" bIns="45720" rtlCol="0" anchor="ctr">
            <a:normAutofit fontScale="85000" lnSpcReduction="20000"/>
          </a:bodyPr>
          <a:lstStyle/>
          <a:p>
            <a:pPr marL="444500" marR="0" lvl="0" indent="0" defTabSz="444500" fontAlgn="auto">
              <a:lnSpc>
                <a:spcPct val="100000"/>
              </a:lnSpc>
              <a:spcBef>
                <a:spcPct val="0"/>
              </a:spcBef>
              <a:spcAft>
                <a:spcPts val="0"/>
              </a:spcAft>
              <a:buClrTx/>
              <a:buSzTx/>
              <a:buFontTx/>
              <a:buNone/>
              <a:tabLst/>
            </a:pPr>
            <a:endParaRPr kumimoji="0" lang="en-GB" sz="4400" b="1" i="0" u="none" strike="noStrike" cap="none" spc="0" normalizeH="0" baseline="0">
              <a:ln>
                <a:noFill/>
              </a:ln>
              <a:solidFill>
                <a:srgbClr val="002060"/>
              </a:solidFill>
              <a:effectLst/>
              <a:uLnTx/>
              <a:uFillTx/>
              <a:latin typeface="Arial" panose="020B0604020202020204" pitchFamily="34" charset="0"/>
              <a:ea typeface="+mj-ea"/>
              <a:cs typeface="Arial" panose="020B0604020202020204" pitchFamily="34" charset="0"/>
            </a:endParaRPr>
          </a:p>
        </p:txBody>
      </p:sp>
      <p:sp>
        <p:nvSpPr>
          <p:cNvPr id="2" name="Title Placeholder 1"/>
          <p:cNvSpPr>
            <a:spLocks noGrp="1"/>
          </p:cNvSpPr>
          <p:nvPr>
            <p:ph type="title"/>
          </p:nvPr>
        </p:nvSpPr>
        <p:spPr>
          <a:xfrm>
            <a:off x="319178" y="757239"/>
            <a:ext cx="9238890" cy="51276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19178" y="1449388"/>
            <a:ext cx="9238890" cy="5065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577850"/>
            <a:ext cx="990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63389"/>
            <a:ext cx="8667482" cy="3924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950" b="1" dirty="0">
                <a:solidFill>
                  <a:schemeClr val="bg1"/>
                </a:solidFill>
              </a:rPr>
              <a:t>GCSE J277 Unit 1.3| Computer networks, connections and protocols</a:t>
            </a:r>
            <a:endParaRPr lang="en-GB" sz="1950" dirty="0">
              <a:solidFill>
                <a:schemeClr val="bg1"/>
              </a:solidFill>
            </a:endParaRPr>
          </a:p>
        </p:txBody>
      </p:sp>
      <p:grpSp>
        <p:nvGrpSpPr>
          <p:cNvPr id="15" name="Group 14">
            <a:extLst>
              <a:ext uri="{FF2B5EF4-FFF2-40B4-BE49-F238E27FC236}">
                <a16:creationId xmlns:a16="http://schemas.microsoft.com/office/drawing/2014/main" id="{0776B7AE-D4D1-4B58-B174-FEA863C47D59}"/>
              </a:ext>
            </a:extLst>
          </p:cNvPr>
          <p:cNvGrpSpPr/>
          <p:nvPr userDrawn="1"/>
        </p:nvGrpSpPr>
        <p:grpSpPr>
          <a:xfrm>
            <a:off x="8439136" y="79375"/>
            <a:ext cx="1466864" cy="419100"/>
            <a:chOff x="7685682" y="69056"/>
            <a:chExt cx="1466864" cy="419100"/>
          </a:xfrm>
        </p:grpSpPr>
        <p:pic>
          <p:nvPicPr>
            <p:cNvPr id="16" name="Picture 15">
              <a:extLst>
                <a:ext uri="{FF2B5EF4-FFF2-40B4-BE49-F238E27FC236}">
                  <a16:creationId xmlns:a16="http://schemas.microsoft.com/office/drawing/2014/main" id="{35789D06-F1E4-49AB-B34E-0FDA0B0E039B}"/>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7685682" y="69056"/>
              <a:ext cx="419100" cy="419100"/>
            </a:xfrm>
            <a:prstGeom prst="rect">
              <a:avLst/>
            </a:prstGeom>
          </p:spPr>
        </p:pic>
        <p:sp>
          <p:nvSpPr>
            <p:cNvPr id="17" name="Rectangle 16">
              <a:extLst>
                <a:ext uri="{FF2B5EF4-FFF2-40B4-BE49-F238E27FC236}">
                  <a16:creationId xmlns:a16="http://schemas.microsoft.com/office/drawing/2014/main" id="{9810896A-2C74-4719-B080-B75C82FD6048}"/>
                </a:ext>
              </a:extLst>
            </p:cNvPr>
            <p:cNvSpPr/>
            <p:nvPr/>
          </p:nvSpPr>
          <p:spPr>
            <a:xfrm>
              <a:off x="8034932" y="146518"/>
              <a:ext cx="1117614" cy="264175"/>
            </a:xfrm>
            <a:prstGeom prst="rect">
              <a:avLst/>
            </a:prstGeom>
          </p:spPr>
          <p:txBody>
            <a:bodyPr wrap="none">
              <a:spAutoFit/>
            </a:bodyPr>
            <a:lstStyle/>
            <a:p>
              <a:pPr>
                <a:lnSpc>
                  <a:spcPct val="107000"/>
                </a:lnSpc>
                <a:spcAft>
                  <a:spcPts val="800"/>
                </a:spcAft>
              </a:pPr>
              <a:r>
                <a:rPr lang="en-GB" sz="1100" dirty="0" err="1">
                  <a:solidFill>
                    <a:srgbClr val="548235"/>
                  </a:solidFill>
                  <a:latin typeface="Century Gothic" panose="020B0502020202020204" pitchFamily="34" charset="0"/>
                  <a:ea typeface="Calibri" panose="020F0502020204030204" pitchFamily="34" charset="0"/>
                  <a:cs typeface="Times New Roman" panose="02020603050405020304" pitchFamily="18" charset="0"/>
                </a:rPr>
                <a:t>Craig’n’Dave</a:t>
              </a:r>
              <a:endParaRPr lang="en-GB" sz="1100" dirty="0">
                <a:solidFill>
                  <a:srgbClr val="548235"/>
                </a:solidFill>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0380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playlist?list=PLCiOXwirraUBnOLZCIxrLTSuIfgvYeWj-"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jpe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3.wdp"/><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control" Target="../activeX/activeX12.xml"/><Relationship Id="rId18" Type="http://schemas.openxmlformats.org/officeDocument/2006/relationships/notesSlide" Target="../notesSlides/notesSlide24.xml"/><Relationship Id="rId26" Type="http://schemas.openxmlformats.org/officeDocument/2006/relationships/image" Target="../media/image45.wmf"/><Relationship Id="rId3" Type="http://schemas.openxmlformats.org/officeDocument/2006/relationships/control" Target="../activeX/activeX2.xml"/><Relationship Id="rId21" Type="http://schemas.openxmlformats.org/officeDocument/2006/relationships/image" Target="../media/image40.wmf"/><Relationship Id="rId7" Type="http://schemas.openxmlformats.org/officeDocument/2006/relationships/control" Target="../activeX/activeX6.xml"/><Relationship Id="rId12" Type="http://schemas.openxmlformats.org/officeDocument/2006/relationships/control" Target="../activeX/activeX11.xml"/><Relationship Id="rId17" Type="http://schemas.openxmlformats.org/officeDocument/2006/relationships/slideLayout" Target="../slideLayouts/slideLayout7.xml"/><Relationship Id="rId25" Type="http://schemas.openxmlformats.org/officeDocument/2006/relationships/image" Target="../media/image44.wmf"/><Relationship Id="rId33" Type="http://schemas.openxmlformats.org/officeDocument/2006/relationships/image" Target="../media/image52.wmf"/><Relationship Id="rId2" Type="http://schemas.openxmlformats.org/officeDocument/2006/relationships/control" Target="../activeX/activeX1.xml"/><Relationship Id="rId16" Type="http://schemas.openxmlformats.org/officeDocument/2006/relationships/control" Target="../activeX/activeX15.xml"/><Relationship Id="rId20" Type="http://schemas.openxmlformats.org/officeDocument/2006/relationships/image" Target="../media/image39.wmf"/><Relationship Id="rId29" Type="http://schemas.openxmlformats.org/officeDocument/2006/relationships/image" Target="../media/image48.wmf"/><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control" Target="../activeX/activeX10.xml"/><Relationship Id="rId24" Type="http://schemas.openxmlformats.org/officeDocument/2006/relationships/image" Target="../media/image43.wmf"/><Relationship Id="rId32" Type="http://schemas.openxmlformats.org/officeDocument/2006/relationships/image" Target="../media/image51.wmf"/><Relationship Id="rId5" Type="http://schemas.openxmlformats.org/officeDocument/2006/relationships/control" Target="../activeX/activeX4.xml"/><Relationship Id="rId15" Type="http://schemas.openxmlformats.org/officeDocument/2006/relationships/control" Target="../activeX/activeX14.xml"/><Relationship Id="rId23" Type="http://schemas.openxmlformats.org/officeDocument/2006/relationships/image" Target="../media/image42.wmf"/><Relationship Id="rId28" Type="http://schemas.openxmlformats.org/officeDocument/2006/relationships/image" Target="../media/image47.wmf"/><Relationship Id="rId10" Type="http://schemas.openxmlformats.org/officeDocument/2006/relationships/control" Target="../activeX/activeX9.xml"/><Relationship Id="rId19" Type="http://schemas.openxmlformats.org/officeDocument/2006/relationships/image" Target="../media/image38.wmf"/><Relationship Id="rId31" Type="http://schemas.openxmlformats.org/officeDocument/2006/relationships/image" Target="../media/image50.wmf"/><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control" Target="../activeX/activeX13.xml"/><Relationship Id="rId22" Type="http://schemas.openxmlformats.org/officeDocument/2006/relationships/image" Target="../media/image41.wmf"/><Relationship Id="rId27" Type="http://schemas.openxmlformats.org/officeDocument/2006/relationships/image" Target="../media/image46.wmf"/><Relationship Id="rId30" Type="http://schemas.openxmlformats.org/officeDocument/2006/relationships/image" Target="../media/image49.wmf"/><Relationship Id="rId8" Type="http://schemas.openxmlformats.org/officeDocument/2006/relationships/control" Target="../activeX/activeX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jpe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7.png"/><Relationship Id="rId5" Type="http://schemas.microsoft.com/office/2007/relationships/hdphoto" Target="../media/hdphoto3.wdp"/><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D70E1-03BB-49BA-9086-357E48FBB408}"/>
              </a:ext>
            </a:extLst>
          </p:cNvPr>
          <p:cNvSpPr txBox="1"/>
          <p:nvPr/>
        </p:nvSpPr>
        <p:spPr>
          <a:xfrm>
            <a:off x="540913" y="845347"/>
            <a:ext cx="667170" cy="307777"/>
          </a:xfrm>
          <a:prstGeom prst="rect">
            <a:avLst/>
          </a:prstGeom>
          <a:noFill/>
        </p:spPr>
        <p:txBody>
          <a:bodyPr wrap="none" rtlCol="0">
            <a:spAutoFit/>
          </a:bodyPr>
          <a:lstStyle/>
          <a:p>
            <a:r>
              <a:rPr lang="en-GB" sz="1400" dirty="0"/>
              <a:t>Name:</a:t>
            </a:r>
          </a:p>
        </p:txBody>
      </p:sp>
      <p:sp>
        <p:nvSpPr>
          <p:cNvPr id="9" name="Rectangle 8">
            <a:extLst>
              <a:ext uri="{FF2B5EF4-FFF2-40B4-BE49-F238E27FC236}">
                <a16:creationId xmlns:a16="http://schemas.microsoft.com/office/drawing/2014/main" id="{E4AB818A-BAC7-4F27-A881-73855BD6C9DA}"/>
              </a:ext>
            </a:extLst>
          </p:cNvPr>
          <p:cNvSpPr/>
          <p:nvPr/>
        </p:nvSpPr>
        <p:spPr>
          <a:xfrm>
            <a:off x="1442434" y="819589"/>
            <a:ext cx="5410207"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Will Dargan</a:t>
            </a:r>
          </a:p>
        </p:txBody>
      </p:sp>
      <p:graphicFrame>
        <p:nvGraphicFramePr>
          <p:cNvPr id="10" name="Table 9">
            <a:extLst>
              <a:ext uri="{FF2B5EF4-FFF2-40B4-BE49-F238E27FC236}">
                <a16:creationId xmlns:a16="http://schemas.microsoft.com/office/drawing/2014/main" id="{524D3F0C-D335-41FE-8B95-E1639123EE87}"/>
              </a:ext>
            </a:extLst>
          </p:cNvPr>
          <p:cNvGraphicFramePr>
            <a:graphicFrameLocks noGrp="1"/>
          </p:cNvGraphicFramePr>
          <p:nvPr>
            <p:extLst>
              <p:ext uri="{D42A27DB-BD31-4B8C-83A1-F6EECF244321}">
                <p14:modId xmlns:p14="http://schemas.microsoft.com/office/powerpoint/2010/main" val="1850034789"/>
              </p:ext>
            </p:extLst>
          </p:nvPr>
        </p:nvGraphicFramePr>
        <p:xfrm>
          <a:off x="158750" y="1310734"/>
          <a:ext cx="9571176" cy="4382962"/>
        </p:xfrm>
        <a:graphic>
          <a:graphicData uri="http://schemas.openxmlformats.org/drawingml/2006/table">
            <a:tbl>
              <a:tblPr bandRow="1">
                <a:tableStyleId>{F5AB1C69-6EDB-4FF4-983F-18BD219EF322}</a:tableStyleId>
              </a:tblPr>
              <a:tblGrid>
                <a:gridCol w="9571176">
                  <a:extLst>
                    <a:ext uri="{9D8B030D-6E8A-4147-A177-3AD203B41FA5}">
                      <a16:colId xmlns:a16="http://schemas.microsoft.com/office/drawing/2014/main" val="1021210150"/>
                    </a:ext>
                  </a:extLst>
                </a:gridCol>
              </a:tblGrid>
              <a:tr h="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Specification &amp; learning objectives</a:t>
                      </a:r>
                    </a:p>
                  </a:txBody>
                  <a:tcPr marL="57802" marR="57802" marT="144000" marB="72000">
                    <a:solidFill>
                      <a:schemeClr val="bg1"/>
                    </a:solidFill>
                  </a:tcPr>
                </a:tc>
                <a:extLst>
                  <a:ext uri="{0D108BD9-81ED-4DB2-BD59-A6C34878D82A}">
                    <a16:rowId xmlns:a16="http://schemas.microsoft.com/office/drawing/2014/main" val="2753096203"/>
                  </a:ext>
                </a:extLst>
              </a:tr>
              <a:tr h="0">
                <a:tc>
                  <a:txBody>
                    <a:bodyPr/>
                    <a:lstStyle/>
                    <a:p>
                      <a:pPr marL="0" indent="0">
                        <a:lnSpc>
                          <a:spcPct val="107000"/>
                        </a:lnSpc>
                        <a:spcAft>
                          <a:spcPts val="0"/>
                        </a:spcAft>
                        <a:buFont typeface="Arial" panose="020B0604020202020204" pitchFamily="34" charset="0"/>
                        <a:buNone/>
                      </a:pPr>
                      <a:r>
                        <a:rPr lang="en-GB" sz="1100" b="1" dirty="0">
                          <a:effectLst/>
                          <a:latin typeface="Calibri" panose="020F0502020204030204" pitchFamily="34" charset="0"/>
                          <a:ea typeface="Calibri" panose="020F0502020204030204" pitchFamily="34" charset="0"/>
                          <a:cs typeface="Times New Roman" panose="02020603050405020304" pitchFamily="18" charset="0"/>
                        </a:rPr>
                        <a:t>By the end of this topic you will have studied:</a:t>
                      </a:r>
                    </a:p>
                  </a:txBody>
                  <a:tcPr marL="57802" marR="57802" marT="36000" marB="36000" anchor="ctr"/>
                </a:tc>
                <a:extLst>
                  <a:ext uri="{0D108BD9-81ED-4DB2-BD59-A6C34878D82A}">
                    <a16:rowId xmlns:a16="http://schemas.microsoft.com/office/drawing/2014/main" val="3392196501"/>
                  </a:ext>
                </a:extLst>
              </a:tr>
              <a:tr h="195537">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Types of network: LAN, WAN</a:t>
                      </a:r>
                    </a:p>
                  </a:txBody>
                  <a:tcPr marL="57802" marR="57802" marT="36000" marB="36000" anchor="ctr"/>
                </a:tc>
                <a:extLst>
                  <a:ext uri="{0D108BD9-81ED-4DB2-BD59-A6C34878D82A}">
                    <a16:rowId xmlns:a16="http://schemas.microsoft.com/office/drawing/2014/main" val="629161228"/>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Factors that affect the performance of networks</a:t>
                      </a:r>
                    </a:p>
                  </a:txBody>
                  <a:tcPr marL="57802" marR="57802" marT="36000" marB="36000" anchor="ctr"/>
                </a:tc>
                <a:extLst>
                  <a:ext uri="{0D108BD9-81ED-4DB2-BD59-A6C34878D82A}">
                    <a16:rowId xmlns:a16="http://schemas.microsoft.com/office/drawing/2014/main" val="1716162461"/>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different roles of computers in a client-server and peer-to-peer network</a:t>
                      </a:r>
                    </a:p>
                  </a:txBody>
                  <a:tcPr marL="57802" marR="57802" marT="36000" marB="36000" anchor="ctr"/>
                </a:tc>
                <a:extLst>
                  <a:ext uri="{0D108BD9-81ED-4DB2-BD59-A6C34878D82A}">
                    <a16:rowId xmlns:a16="http://schemas.microsoft.com/office/drawing/2014/main" val="3822314965"/>
                  </a:ext>
                </a:extLst>
              </a:tr>
              <a:tr h="0">
                <a:tc>
                  <a:txBody>
                    <a:bodyPr/>
                    <a:lstStyle/>
                    <a:p>
                      <a:pPr marL="171450" indent="-171450" algn="l">
                        <a:lnSpc>
                          <a:spcPct val="100000"/>
                        </a:lnSpc>
                        <a:spcAft>
                          <a:spcPts val="0"/>
                        </a:spcAft>
                        <a:buFont typeface="Arial" panose="020B0604020202020204" pitchFamily="34" charset="0"/>
                        <a:buChar char="•"/>
                      </a:pPr>
                      <a:r>
                        <a:rPr lang="en-GB"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hardware needed to connect stand-alone computers to a LAN: Wireless access points, Routers, Switches, NIC, Transmission media</a:t>
                      </a:r>
                    </a:p>
                  </a:txBody>
                  <a:tcPr marL="57802" marR="57802" marT="36000" marB="36000" anchor="ctr"/>
                </a:tc>
                <a:extLst>
                  <a:ext uri="{0D108BD9-81ED-4DB2-BD59-A6C34878D82A}">
                    <a16:rowId xmlns:a16="http://schemas.microsoft.com/office/drawing/2014/main" val="2746017978"/>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Internet as a worldwide collection of computer networks: DNS, Hosting, The Cloud, Web servers and clients</a:t>
                      </a:r>
                    </a:p>
                  </a:txBody>
                  <a:tcPr marL="57802" marR="57802" marT="36000" marB="36000" anchor="ctr"/>
                </a:tc>
                <a:extLst>
                  <a:ext uri="{0D108BD9-81ED-4DB2-BD59-A6C34878D82A}">
                    <a16:rowId xmlns:a16="http://schemas.microsoft.com/office/drawing/2014/main" val="1328879037"/>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Star and Mesh network topologies</a:t>
                      </a:r>
                    </a:p>
                  </a:txBody>
                  <a:tcPr marL="57802" marR="57802" marT="36000" marB="36000" anchor="ctr"/>
                </a:tc>
                <a:extLst>
                  <a:ext uri="{0D108BD9-81ED-4DB2-BD59-A6C34878D82A}">
                    <a16:rowId xmlns:a16="http://schemas.microsoft.com/office/drawing/2014/main" val="1213976778"/>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Modes of connection: Wired (Ethernet), Wireless (Wi-Fi, Bluetooth)</a:t>
                      </a:r>
                    </a:p>
                  </a:txBody>
                  <a:tcPr marL="57802" marR="57802" marT="36000" marB="36000" anchor="ctr"/>
                </a:tc>
                <a:extLst>
                  <a:ext uri="{0D108BD9-81ED-4DB2-BD59-A6C34878D82A}">
                    <a16:rowId xmlns:a16="http://schemas.microsoft.com/office/drawing/2014/main" val="4084563259"/>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Encryption</a:t>
                      </a:r>
                    </a:p>
                  </a:txBody>
                  <a:tcPr marL="57802" marR="57802" marT="36000" marB="36000" anchor="ctr"/>
                </a:tc>
                <a:extLst>
                  <a:ext uri="{0D108BD9-81ED-4DB2-BD59-A6C34878D82A}">
                    <a16:rowId xmlns:a16="http://schemas.microsoft.com/office/drawing/2014/main" val="585898390"/>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IP addressing and MAC addressing</a:t>
                      </a:r>
                    </a:p>
                  </a:txBody>
                  <a:tcPr marL="57802" marR="57802" marT="36000" marB="36000" anchor="ctr"/>
                </a:tc>
                <a:extLst>
                  <a:ext uri="{0D108BD9-81ED-4DB2-BD59-A6C34878D82A}">
                    <a16:rowId xmlns:a16="http://schemas.microsoft.com/office/drawing/2014/main" val="2409386359"/>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Standards</a:t>
                      </a:r>
                    </a:p>
                  </a:txBody>
                  <a:tcPr marL="57802" marR="57802" marT="36000" marB="36000" anchor="ctr"/>
                </a:tc>
                <a:extLst>
                  <a:ext uri="{0D108BD9-81ED-4DB2-BD59-A6C34878D82A}">
                    <a16:rowId xmlns:a16="http://schemas.microsoft.com/office/drawing/2014/main" val="1110831715"/>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Common protocols including: TCP/IP, HTTP, HTTPS, FTP, POP, IMAP, SMTP</a:t>
                      </a:r>
                    </a:p>
                  </a:txBody>
                  <a:tcPr marL="57802" marR="57802" marT="36000" marB="36000" anchor="ctr"/>
                </a:tc>
                <a:extLst>
                  <a:ext uri="{0D108BD9-81ED-4DB2-BD59-A6C34878D82A}">
                    <a16:rowId xmlns:a16="http://schemas.microsoft.com/office/drawing/2014/main" val="2495102816"/>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concept of layers</a:t>
                      </a:r>
                    </a:p>
                  </a:txBody>
                  <a:tcPr marL="57802" marR="57802" marT="36000" marB="36000" anchor="ctr"/>
                </a:tc>
                <a:extLst>
                  <a:ext uri="{0D108BD9-81ED-4DB2-BD59-A6C34878D82A}">
                    <a16:rowId xmlns:a16="http://schemas.microsoft.com/office/drawing/2014/main" val="1297376328"/>
                  </a:ext>
                </a:extLst>
              </a:tr>
              <a:tr h="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Resources</a:t>
                      </a:r>
                    </a:p>
                  </a:txBody>
                  <a:tcPr marL="57802" marR="57802" marT="144000" marB="72000">
                    <a:solidFill>
                      <a:schemeClr val="bg1"/>
                    </a:solidFill>
                  </a:tcPr>
                </a:tc>
                <a:extLst>
                  <a:ext uri="{0D108BD9-81ED-4DB2-BD59-A6C34878D82A}">
                    <a16:rowId xmlns:a16="http://schemas.microsoft.com/office/drawing/2014/main" val="414325035"/>
                  </a:ext>
                </a:extLst>
              </a:tr>
              <a:tr h="128985">
                <a:tc>
                  <a:txBody>
                    <a:bodyPr/>
                    <a:lstStyle/>
                    <a:p>
                      <a:pPr algn="l">
                        <a:lnSpc>
                          <a:spcPct val="107000"/>
                        </a:lnSpc>
                        <a:spcAft>
                          <a:spcPts val="0"/>
                        </a:spcAft>
                      </a:pPr>
                      <a:r>
                        <a:rPr lang="en-GB" sz="1100" dirty="0">
                          <a:solidFill>
                            <a:schemeClr val="tx1"/>
                          </a:solidFill>
                          <a:ea typeface="Calibri" panose="020F0502020204030204" pitchFamily="34" charset="0"/>
                          <a:cs typeface="Times New Roman" panose="02020603050405020304" pitchFamily="18" charset="0"/>
                        </a:rPr>
                        <a:t>We recommend the OCR endorsed text book from PG Online for use during your GCSE studies.</a:t>
                      </a:r>
                      <a:endParaRPr lang="en-GB" sz="11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3416887154"/>
                  </a:ext>
                </a:extLst>
              </a:tr>
              <a:tr h="128985">
                <a:tc>
                  <a:txBody>
                    <a:bodyPr/>
                    <a:lstStyle/>
                    <a:p>
                      <a:pPr algn="l">
                        <a:lnSpc>
                          <a:spcPct val="107000"/>
                        </a:lnSpc>
                        <a:spcAft>
                          <a:spcPts val="0"/>
                        </a:spcAft>
                      </a:pPr>
                      <a:r>
                        <a:rPr lang="en-GB" sz="1100" b="0" u="none"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3"/>
                        </a:rPr>
                        <a:t>Craig'n'Dave videos for SLR 1.3</a:t>
                      </a:r>
                      <a:endParaRPr lang="en-GB" sz="1100" b="0" u="none"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286445972"/>
                  </a:ext>
                </a:extLst>
              </a:tr>
            </a:tbl>
          </a:graphicData>
        </a:graphic>
      </p:graphicFrame>
    </p:spTree>
    <p:extLst>
      <p:ext uri="{BB962C8B-B14F-4D97-AF65-F5344CB8AC3E}">
        <p14:creationId xmlns:p14="http://schemas.microsoft.com/office/powerpoint/2010/main" val="189924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Star network topology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10158"/>
            <a:ext cx="9906000" cy="492829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355" y="841022"/>
            <a:ext cx="374361" cy="300716"/>
          </a:xfrm>
          <a:prstGeom prst="rect">
            <a:avLst/>
          </a:prstGeom>
          <a:ln>
            <a:solidFill>
              <a:schemeClr val="tx1"/>
            </a:solidFill>
          </a:ln>
        </p:spPr>
      </p:pic>
      <p:pic>
        <p:nvPicPr>
          <p:cNvPr id="62" name="Picture 61"/>
          <p:cNvPicPr>
            <a:picLocks noChangeAspect="1"/>
          </p:cNvPicPr>
          <p:nvPr/>
        </p:nvPicPr>
        <p:blipFill>
          <a:blip r:embed="rId5"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rot="5400000">
            <a:off x="7868034" y="4644642"/>
            <a:ext cx="652815" cy="133872"/>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4757" y="1547444"/>
            <a:ext cx="285416" cy="271263"/>
          </a:xfrm>
          <a:prstGeom prst="rect">
            <a:avLst/>
          </a:prstGeom>
        </p:spPr>
      </p:pic>
      <p:pic>
        <p:nvPicPr>
          <p:cNvPr id="57" name="Picture 56">
            <a:extLst>
              <a:ext uri="{FF2B5EF4-FFF2-40B4-BE49-F238E27FC236}">
                <a16:creationId xmlns:a16="http://schemas.microsoft.com/office/drawing/2014/main" id="{2315BE54-7876-4203-8464-86F99E4AF462}"/>
              </a:ext>
            </a:extLst>
          </p:cNvPr>
          <p:cNvPicPr>
            <a:picLocks noChangeAspect="1"/>
          </p:cNvPicPr>
          <p:nvPr/>
        </p:nvPicPr>
        <p:blipFill>
          <a:blip r:embed="rId5"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3157790" y="926731"/>
            <a:ext cx="652815" cy="133872"/>
          </a:xfrm>
          <a:prstGeom prst="rect">
            <a:avLst/>
          </a:prstGeom>
        </p:spPr>
      </p:pic>
      <p:pic>
        <p:nvPicPr>
          <p:cNvPr id="8" name="Picture 7">
            <a:extLst>
              <a:ext uri="{FF2B5EF4-FFF2-40B4-BE49-F238E27FC236}">
                <a16:creationId xmlns:a16="http://schemas.microsoft.com/office/drawing/2014/main" id="{7E814391-9BF7-4C7D-B7CB-7650DB67A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728" y="1830288"/>
            <a:ext cx="374361" cy="300716"/>
          </a:xfrm>
          <a:prstGeom prst="rect">
            <a:avLst/>
          </a:prstGeom>
          <a:ln>
            <a:solidFill>
              <a:schemeClr val="tx1"/>
            </a:solidFill>
          </a:ln>
        </p:spPr>
      </p:pic>
      <p:pic>
        <p:nvPicPr>
          <p:cNvPr id="9" name="Picture 8">
            <a:extLst>
              <a:ext uri="{FF2B5EF4-FFF2-40B4-BE49-F238E27FC236}">
                <a16:creationId xmlns:a16="http://schemas.microsoft.com/office/drawing/2014/main" id="{1BE0D606-841A-44D0-9B65-B070B6237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181" y="2302896"/>
            <a:ext cx="374361" cy="300716"/>
          </a:xfrm>
          <a:prstGeom prst="rect">
            <a:avLst/>
          </a:prstGeom>
          <a:ln>
            <a:solidFill>
              <a:schemeClr val="tx1"/>
            </a:solidFill>
          </a:ln>
        </p:spPr>
      </p:pic>
      <p:pic>
        <p:nvPicPr>
          <p:cNvPr id="10" name="Picture 9">
            <a:extLst>
              <a:ext uri="{FF2B5EF4-FFF2-40B4-BE49-F238E27FC236}">
                <a16:creationId xmlns:a16="http://schemas.microsoft.com/office/drawing/2014/main" id="{873E34A7-0F31-4323-9B7B-23AC727F8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181" y="2620811"/>
            <a:ext cx="374361" cy="300716"/>
          </a:xfrm>
          <a:prstGeom prst="rect">
            <a:avLst/>
          </a:prstGeom>
          <a:ln>
            <a:solidFill>
              <a:schemeClr val="tx1"/>
            </a:solidFill>
          </a:ln>
        </p:spPr>
      </p:pic>
      <p:pic>
        <p:nvPicPr>
          <p:cNvPr id="11" name="Picture 10">
            <a:extLst>
              <a:ext uri="{FF2B5EF4-FFF2-40B4-BE49-F238E27FC236}">
                <a16:creationId xmlns:a16="http://schemas.microsoft.com/office/drawing/2014/main" id="{ED5184CA-E269-4B96-8E59-4B3F1E59B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820" y="2470453"/>
            <a:ext cx="374361" cy="300716"/>
          </a:xfrm>
          <a:prstGeom prst="rect">
            <a:avLst/>
          </a:prstGeom>
          <a:ln>
            <a:solidFill>
              <a:schemeClr val="tx1"/>
            </a:solidFill>
          </a:ln>
        </p:spPr>
      </p:pic>
      <p:pic>
        <p:nvPicPr>
          <p:cNvPr id="12" name="Picture 11">
            <a:extLst>
              <a:ext uri="{FF2B5EF4-FFF2-40B4-BE49-F238E27FC236}">
                <a16:creationId xmlns:a16="http://schemas.microsoft.com/office/drawing/2014/main" id="{0464104B-E607-4376-8654-DB5A3D9CE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287" y="3627507"/>
            <a:ext cx="374361" cy="300716"/>
          </a:xfrm>
          <a:prstGeom prst="rect">
            <a:avLst/>
          </a:prstGeom>
          <a:ln>
            <a:solidFill>
              <a:schemeClr val="tx1"/>
            </a:solidFill>
          </a:ln>
        </p:spPr>
      </p:pic>
      <p:pic>
        <p:nvPicPr>
          <p:cNvPr id="13" name="Picture 12">
            <a:extLst>
              <a:ext uri="{FF2B5EF4-FFF2-40B4-BE49-F238E27FC236}">
                <a16:creationId xmlns:a16="http://schemas.microsoft.com/office/drawing/2014/main" id="{9AD34D67-A664-4943-AC30-5802B3B7A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934" y="3723948"/>
            <a:ext cx="374361" cy="300716"/>
          </a:xfrm>
          <a:prstGeom prst="rect">
            <a:avLst/>
          </a:prstGeom>
          <a:ln>
            <a:solidFill>
              <a:schemeClr val="tx1"/>
            </a:solidFill>
          </a:ln>
        </p:spPr>
      </p:pic>
      <p:pic>
        <p:nvPicPr>
          <p:cNvPr id="14" name="Picture 13">
            <a:extLst>
              <a:ext uri="{FF2B5EF4-FFF2-40B4-BE49-F238E27FC236}">
                <a16:creationId xmlns:a16="http://schemas.microsoft.com/office/drawing/2014/main" id="{2F4E668F-77E4-412B-A78B-6EC2DDEAA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8135" y="4234812"/>
            <a:ext cx="374361" cy="300716"/>
          </a:xfrm>
          <a:prstGeom prst="rect">
            <a:avLst/>
          </a:prstGeom>
          <a:ln>
            <a:solidFill>
              <a:schemeClr val="tx1"/>
            </a:solidFill>
          </a:ln>
        </p:spPr>
      </p:pic>
      <p:pic>
        <p:nvPicPr>
          <p:cNvPr id="15" name="Picture 14">
            <a:extLst>
              <a:ext uri="{FF2B5EF4-FFF2-40B4-BE49-F238E27FC236}">
                <a16:creationId xmlns:a16="http://schemas.microsoft.com/office/drawing/2014/main" id="{A4432F79-D388-45F7-9133-C1E2AFCFE4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016" y="3723948"/>
            <a:ext cx="374361" cy="300716"/>
          </a:xfrm>
          <a:prstGeom prst="rect">
            <a:avLst/>
          </a:prstGeom>
          <a:ln>
            <a:solidFill>
              <a:schemeClr val="tx1"/>
            </a:solidFill>
          </a:ln>
        </p:spPr>
      </p:pic>
      <p:pic>
        <p:nvPicPr>
          <p:cNvPr id="16" name="Picture 15">
            <a:extLst>
              <a:ext uri="{FF2B5EF4-FFF2-40B4-BE49-F238E27FC236}">
                <a16:creationId xmlns:a16="http://schemas.microsoft.com/office/drawing/2014/main" id="{0E4A194B-346F-4743-8356-DBC9383B9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424" y="4385170"/>
            <a:ext cx="374361" cy="300716"/>
          </a:xfrm>
          <a:prstGeom prst="rect">
            <a:avLst/>
          </a:prstGeom>
          <a:ln>
            <a:solidFill>
              <a:schemeClr val="tx1"/>
            </a:solidFill>
          </a:ln>
        </p:spPr>
      </p:pic>
      <p:pic>
        <p:nvPicPr>
          <p:cNvPr id="17" name="Picture 16">
            <a:extLst>
              <a:ext uri="{FF2B5EF4-FFF2-40B4-BE49-F238E27FC236}">
                <a16:creationId xmlns:a16="http://schemas.microsoft.com/office/drawing/2014/main" id="{21F8894B-B06D-42D4-97F4-911DC3B6B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06" y="4887628"/>
            <a:ext cx="374361" cy="300716"/>
          </a:xfrm>
          <a:prstGeom prst="rect">
            <a:avLst/>
          </a:prstGeom>
          <a:ln>
            <a:solidFill>
              <a:schemeClr val="tx1"/>
            </a:solidFill>
          </a:ln>
        </p:spPr>
      </p:pic>
      <p:pic>
        <p:nvPicPr>
          <p:cNvPr id="18" name="Picture 17">
            <a:extLst>
              <a:ext uri="{FF2B5EF4-FFF2-40B4-BE49-F238E27FC236}">
                <a16:creationId xmlns:a16="http://schemas.microsoft.com/office/drawing/2014/main" id="{B317FD54-D9EA-4F99-82DA-51234D69D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57" y="5291314"/>
            <a:ext cx="374361" cy="300716"/>
          </a:xfrm>
          <a:prstGeom prst="rect">
            <a:avLst/>
          </a:prstGeom>
          <a:ln>
            <a:solidFill>
              <a:schemeClr val="tx1"/>
            </a:solidFill>
          </a:ln>
        </p:spPr>
      </p:pic>
      <p:pic>
        <p:nvPicPr>
          <p:cNvPr id="20" name="Picture 19">
            <a:extLst>
              <a:ext uri="{FF2B5EF4-FFF2-40B4-BE49-F238E27FC236}">
                <a16:creationId xmlns:a16="http://schemas.microsoft.com/office/drawing/2014/main" id="{16B888CF-E077-462E-993B-8B3DB9A9B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3707" y="5592030"/>
            <a:ext cx="374361" cy="300716"/>
          </a:xfrm>
          <a:prstGeom prst="rect">
            <a:avLst/>
          </a:prstGeom>
          <a:ln>
            <a:solidFill>
              <a:schemeClr val="tx1"/>
            </a:solidFill>
          </a:ln>
        </p:spPr>
      </p:pic>
      <p:pic>
        <p:nvPicPr>
          <p:cNvPr id="21" name="Picture 20">
            <a:extLst>
              <a:ext uri="{FF2B5EF4-FFF2-40B4-BE49-F238E27FC236}">
                <a16:creationId xmlns:a16="http://schemas.microsoft.com/office/drawing/2014/main" id="{359EA07A-9823-4A05-8B93-EABF7A4A8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4419" y="3936341"/>
            <a:ext cx="374361" cy="300716"/>
          </a:xfrm>
          <a:prstGeom prst="rect">
            <a:avLst/>
          </a:prstGeom>
          <a:ln>
            <a:solidFill>
              <a:schemeClr val="tx1"/>
            </a:solidFill>
          </a:ln>
        </p:spPr>
      </p:pic>
      <p:pic>
        <p:nvPicPr>
          <p:cNvPr id="22" name="Picture 21">
            <a:extLst>
              <a:ext uri="{FF2B5EF4-FFF2-40B4-BE49-F238E27FC236}">
                <a16:creationId xmlns:a16="http://schemas.microsoft.com/office/drawing/2014/main" id="{C6F1D161-6A44-44A2-A19E-F5DD0B5AD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73" y="5584001"/>
            <a:ext cx="374361" cy="300716"/>
          </a:xfrm>
          <a:prstGeom prst="rect">
            <a:avLst/>
          </a:prstGeom>
          <a:ln>
            <a:solidFill>
              <a:schemeClr val="tx1"/>
            </a:solidFill>
          </a:ln>
        </p:spPr>
      </p:pic>
      <p:pic>
        <p:nvPicPr>
          <p:cNvPr id="23" name="Picture 22">
            <a:extLst>
              <a:ext uri="{FF2B5EF4-FFF2-40B4-BE49-F238E27FC236}">
                <a16:creationId xmlns:a16="http://schemas.microsoft.com/office/drawing/2014/main" id="{69800A07-80D0-4CF7-ABFB-A59BF6623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629" y="5594275"/>
            <a:ext cx="374361" cy="300716"/>
          </a:xfrm>
          <a:prstGeom prst="rect">
            <a:avLst/>
          </a:prstGeom>
          <a:ln>
            <a:solidFill>
              <a:schemeClr val="tx1"/>
            </a:solidFill>
          </a:ln>
        </p:spPr>
      </p:pic>
      <p:pic>
        <p:nvPicPr>
          <p:cNvPr id="24" name="Picture 23">
            <a:extLst>
              <a:ext uri="{FF2B5EF4-FFF2-40B4-BE49-F238E27FC236}">
                <a16:creationId xmlns:a16="http://schemas.microsoft.com/office/drawing/2014/main" id="{91CD52EE-E2F0-433E-AA0C-B155C7380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52" y="5571000"/>
            <a:ext cx="374361" cy="300716"/>
          </a:xfrm>
          <a:prstGeom prst="rect">
            <a:avLst/>
          </a:prstGeom>
          <a:ln>
            <a:solidFill>
              <a:schemeClr val="tx1"/>
            </a:solidFill>
          </a:ln>
        </p:spPr>
      </p:pic>
      <p:pic>
        <p:nvPicPr>
          <p:cNvPr id="25" name="Picture 24">
            <a:extLst>
              <a:ext uri="{FF2B5EF4-FFF2-40B4-BE49-F238E27FC236}">
                <a16:creationId xmlns:a16="http://schemas.microsoft.com/office/drawing/2014/main" id="{D2DBAAA5-8326-4B20-A0D1-FE8D6AE34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115" y="5584001"/>
            <a:ext cx="374361" cy="300716"/>
          </a:xfrm>
          <a:prstGeom prst="rect">
            <a:avLst/>
          </a:prstGeom>
          <a:ln>
            <a:solidFill>
              <a:schemeClr val="tx1"/>
            </a:solidFill>
          </a:ln>
        </p:spPr>
      </p:pic>
      <p:pic>
        <p:nvPicPr>
          <p:cNvPr id="26" name="Picture 25">
            <a:extLst>
              <a:ext uri="{FF2B5EF4-FFF2-40B4-BE49-F238E27FC236}">
                <a16:creationId xmlns:a16="http://schemas.microsoft.com/office/drawing/2014/main" id="{FAD20720-A0FC-491C-BB21-24F5979E47F0}"/>
              </a:ext>
            </a:extLst>
          </p:cNvPr>
          <p:cNvPicPr>
            <a:picLocks noChangeAspect="1"/>
          </p:cNvPicPr>
          <p:nvPr/>
        </p:nvPicPr>
        <p:blipFill>
          <a:blip r:embed="rId5"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3975518" y="2991400"/>
            <a:ext cx="652815" cy="133872"/>
          </a:xfrm>
          <a:prstGeom prst="rect">
            <a:avLst/>
          </a:prstGeom>
        </p:spPr>
      </p:pic>
      <p:cxnSp>
        <p:nvCxnSpPr>
          <p:cNvPr id="5" name="Straight Connector 4">
            <a:extLst>
              <a:ext uri="{FF2B5EF4-FFF2-40B4-BE49-F238E27FC236}">
                <a16:creationId xmlns:a16="http://schemas.microsoft.com/office/drawing/2014/main" id="{FD1B03E8-ADF7-4EDA-80FB-AE4E780A9F1E}"/>
              </a:ext>
            </a:extLst>
          </p:cNvPr>
          <p:cNvCxnSpPr>
            <a:cxnSpLocks/>
            <a:stCxn id="20" idx="1"/>
            <a:endCxn id="62" idx="0"/>
          </p:cNvCxnSpPr>
          <p:nvPr/>
        </p:nvCxnSpPr>
        <p:spPr>
          <a:xfrm flipH="1" flipV="1">
            <a:off x="8261378" y="4711579"/>
            <a:ext cx="922329" cy="10308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2D63637-B9FA-4770-8DB2-11E78E5099AF}"/>
              </a:ext>
            </a:extLst>
          </p:cNvPr>
          <p:cNvCxnSpPr>
            <a:cxnSpLocks/>
            <a:stCxn id="21" idx="1"/>
            <a:endCxn id="62" idx="0"/>
          </p:cNvCxnSpPr>
          <p:nvPr/>
        </p:nvCxnSpPr>
        <p:spPr>
          <a:xfrm flipH="1">
            <a:off x="8261378" y="4086699"/>
            <a:ext cx="893041" cy="6248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0C4A40-E9A6-4254-AE81-74800177C8F2}"/>
              </a:ext>
            </a:extLst>
          </p:cNvPr>
          <p:cNvCxnSpPr>
            <a:stCxn id="10" idx="3"/>
            <a:endCxn id="62" idx="2"/>
          </p:cNvCxnSpPr>
          <p:nvPr/>
        </p:nvCxnSpPr>
        <p:spPr>
          <a:xfrm>
            <a:off x="6016542" y="2771169"/>
            <a:ext cx="2110964" cy="19404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5ED410-4C46-4E85-8D2D-F482A81348FD}"/>
              </a:ext>
            </a:extLst>
          </p:cNvPr>
          <p:cNvCxnSpPr>
            <a:stCxn id="9" idx="3"/>
            <a:endCxn id="62" idx="2"/>
          </p:cNvCxnSpPr>
          <p:nvPr/>
        </p:nvCxnSpPr>
        <p:spPr>
          <a:xfrm>
            <a:off x="6016542" y="2453254"/>
            <a:ext cx="2110964" cy="22583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A8B953-5239-4771-8E5B-5AB9F89974DA}"/>
              </a:ext>
            </a:extLst>
          </p:cNvPr>
          <p:cNvCxnSpPr>
            <a:cxnSpLocks/>
            <a:stCxn id="26" idx="3"/>
            <a:endCxn id="62" idx="2"/>
          </p:cNvCxnSpPr>
          <p:nvPr/>
        </p:nvCxnSpPr>
        <p:spPr>
          <a:xfrm>
            <a:off x="4628333" y="3058336"/>
            <a:ext cx="3499173" cy="165324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8C242D-DBB8-4ED0-897B-D43EAF10F502}"/>
              </a:ext>
            </a:extLst>
          </p:cNvPr>
          <p:cNvCxnSpPr>
            <a:stCxn id="8" idx="3"/>
            <a:endCxn id="26" idx="1"/>
          </p:cNvCxnSpPr>
          <p:nvPr/>
        </p:nvCxnSpPr>
        <p:spPr>
          <a:xfrm>
            <a:off x="1646089" y="1980646"/>
            <a:ext cx="2329429" cy="10776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61E26A8-4DE6-49E4-9E29-CCDD6B304808}"/>
              </a:ext>
            </a:extLst>
          </p:cNvPr>
          <p:cNvCxnSpPr>
            <a:stCxn id="76" idx="2"/>
            <a:endCxn id="26" idx="1"/>
          </p:cNvCxnSpPr>
          <p:nvPr/>
        </p:nvCxnSpPr>
        <p:spPr>
          <a:xfrm>
            <a:off x="627465" y="1818707"/>
            <a:ext cx="3348053" cy="12396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F732EB-3CA5-48A4-81B1-F7C4F9F23C23}"/>
              </a:ext>
            </a:extLst>
          </p:cNvPr>
          <p:cNvCxnSpPr>
            <a:stCxn id="11" idx="2"/>
            <a:endCxn id="26" idx="0"/>
          </p:cNvCxnSpPr>
          <p:nvPr/>
        </p:nvCxnSpPr>
        <p:spPr>
          <a:xfrm flipH="1">
            <a:off x="4301926" y="2771169"/>
            <a:ext cx="149075" cy="220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E7C7D0-D613-4B67-81DC-931055E30E92}"/>
              </a:ext>
            </a:extLst>
          </p:cNvPr>
          <p:cNvCxnSpPr>
            <a:cxnSpLocks/>
            <a:stCxn id="12" idx="3"/>
            <a:endCxn id="26" idx="1"/>
          </p:cNvCxnSpPr>
          <p:nvPr/>
        </p:nvCxnSpPr>
        <p:spPr>
          <a:xfrm flipV="1">
            <a:off x="1117648" y="3058336"/>
            <a:ext cx="2857870" cy="7195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0ACADA0-96B7-4456-82AC-61D4FDAA8F0C}"/>
              </a:ext>
            </a:extLst>
          </p:cNvPr>
          <p:cNvCxnSpPr>
            <a:cxnSpLocks/>
            <a:stCxn id="13" idx="3"/>
            <a:endCxn id="26" idx="1"/>
          </p:cNvCxnSpPr>
          <p:nvPr/>
        </p:nvCxnSpPr>
        <p:spPr>
          <a:xfrm flipV="1">
            <a:off x="2235295" y="3058336"/>
            <a:ext cx="1740223" cy="81597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AC65A8-2C7A-470B-BCAF-01A8FE9B6DE2}"/>
              </a:ext>
            </a:extLst>
          </p:cNvPr>
          <p:cNvCxnSpPr>
            <a:stCxn id="15" idx="0"/>
            <a:endCxn id="26" idx="2"/>
          </p:cNvCxnSpPr>
          <p:nvPr/>
        </p:nvCxnSpPr>
        <p:spPr>
          <a:xfrm flipV="1">
            <a:off x="3484197" y="3125272"/>
            <a:ext cx="817729" cy="59867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238170-3067-482B-8B84-234067041524}"/>
              </a:ext>
            </a:extLst>
          </p:cNvPr>
          <p:cNvCxnSpPr>
            <a:cxnSpLocks/>
            <a:stCxn id="16" idx="0"/>
            <a:endCxn id="26" idx="2"/>
          </p:cNvCxnSpPr>
          <p:nvPr/>
        </p:nvCxnSpPr>
        <p:spPr>
          <a:xfrm flipV="1">
            <a:off x="3810605" y="3125272"/>
            <a:ext cx="491321" cy="125989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280B88-C3CC-4D57-8F60-F786961EE0AD}"/>
              </a:ext>
            </a:extLst>
          </p:cNvPr>
          <p:cNvCxnSpPr>
            <a:cxnSpLocks/>
            <a:stCxn id="25" idx="0"/>
            <a:endCxn id="26" idx="2"/>
          </p:cNvCxnSpPr>
          <p:nvPr/>
        </p:nvCxnSpPr>
        <p:spPr>
          <a:xfrm flipV="1">
            <a:off x="4113296" y="3125272"/>
            <a:ext cx="188630" cy="24587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7E033F-373E-4019-BB0F-C56DF056FA2A}"/>
              </a:ext>
            </a:extLst>
          </p:cNvPr>
          <p:cNvCxnSpPr>
            <a:stCxn id="24" idx="0"/>
            <a:endCxn id="26" idx="2"/>
          </p:cNvCxnSpPr>
          <p:nvPr/>
        </p:nvCxnSpPr>
        <p:spPr>
          <a:xfrm flipV="1">
            <a:off x="3635233" y="3125272"/>
            <a:ext cx="666693" cy="24457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42EA9D1-ED33-40DC-A6CC-96612799C868}"/>
              </a:ext>
            </a:extLst>
          </p:cNvPr>
          <p:cNvCxnSpPr>
            <a:stCxn id="23" idx="0"/>
            <a:endCxn id="26" idx="2"/>
          </p:cNvCxnSpPr>
          <p:nvPr/>
        </p:nvCxnSpPr>
        <p:spPr>
          <a:xfrm flipV="1">
            <a:off x="2754810" y="3125272"/>
            <a:ext cx="1547116" cy="24690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8639099-50B5-4FDE-AF4F-49810E66644A}"/>
              </a:ext>
            </a:extLst>
          </p:cNvPr>
          <p:cNvCxnSpPr>
            <a:stCxn id="22" idx="0"/>
            <a:endCxn id="26" idx="2"/>
          </p:cNvCxnSpPr>
          <p:nvPr/>
        </p:nvCxnSpPr>
        <p:spPr>
          <a:xfrm flipV="1">
            <a:off x="2270054" y="3125272"/>
            <a:ext cx="2031872" cy="24587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1B195C-4652-4CBF-B3F6-21F895EBB4D2}"/>
              </a:ext>
            </a:extLst>
          </p:cNvPr>
          <p:cNvCxnSpPr>
            <a:stCxn id="14" idx="0"/>
            <a:endCxn id="26" idx="1"/>
          </p:cNvCxnSpPr>
          <p:nvPr/>
        </p:nvCxnSpPr>
        <p:spPr>
          <a:xfrm flipV="1">
            <a:off x="2385316" y="3058336"/>
            <a:ext cx="1590202" cy="117647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C2F5427-A7B7-4429-A0C1-DB595A2F65CE}"/>
              </a:ext>
            </a:extLst>
          </p:cNvPr>
          <p:cNvCxnSpPr>
            <a:stCxn id="17" idx="0"/>
            <a:endCxn id="26" idx="1"/>
          </p:cNvCxnSpPr>
          <p:nvPr/>
        </p:nvCxnSpPr>
        <p:spPr>
          <a:xfrm flipV="1">
            <a:off x="743287" y="3058336"/>
            <a:ext cx="3232231" cy="182929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EDBB3F-1CB2-4D8E-9073-FE42FB4CC582}"/>
              </a:ext>
            </a:extLst>
          </p:cNvPr>
          <p:cNvCxnSpPr>
            <a:cxnSpLocks/>
            <a:stCxn id="18" idx="0"/>
            <a:endCxn id="26" idx="1"/>
          </p:cNvCxnSpPr>
          <p:nvPr/>
        </p:nvCxnSpPr>
        <p:spPr>
          <a:xfrm flipV="1">
            <a:off x="671938" y="3058336"/>
            <a:ext cx="3303580" cy="22329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75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Star network topology</a:t>
            </a:r>
          </a:p>
        </p:txBody>
      </p:sp>
      <p:sp>
        <p:nvSpPr>
          <p:cNvPr id="50" name="TextBox 49"/>
          <p:cNvSpPr txBox="1"/>
          <p:nvPr/>
        </p:nvSpPr>
        <p:spPr>
          <a:xfrm>
            <a:off x="319178" y="1365161"/>
            <a:ext cx="5658921" cy="261610"/>
          </a:xfrm>
          <a:prstGeom prst="rect">
            <a:avLst/>
          </a:prstGeom>
          <a:noFill/>
        </p:spPr>
        <p:txBody>
          <a:bodyPr wrap="none" rtlCol="0">
            <a:spAutoFit/>
          </a:bodyPr>
          <a:lstStyle/>
          <a:p>
            <a:r>
              <a:rPr lang="en-GB" sz="1100" dirty="0"/>
              <a:t>The weakness of the star network topology as illustrated in the diagram on the previous slide is:</a:t>
            </a:r>
          </a:p>
        </p:txBody>
      </p:sp>
      <p:sp>
        <p:nvSpPr>
          <p:cNvPr id="51" name="Rectangle 50"/>
          <p:cNvSpPr/>
          <p:nvPr/>
        </p:nvSpPr>
        <p:spPr>
          <a:xfrm>
            <a:off x="5925322" y="1277025"/>
            <a:ext cx="3632746" cy="61412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 switch is a single point of failure.</a:t>
            </a:r>
          </a:p>
        </p:txBody>
      </p:sp>
      <p:sp>
        <p:nvSpPr>
          <p:cNvPr id="5" name="Title 1"/>
          <p:cNvSpPr txBox="1">
            <a:spLocks/>
          </p:cNvSpPr>
          <p:nvPr/>
        </p:nvSpPr>
        <p:spPr>
          <a:xfrm>
            <a:off x="315713" y="2000682"/>
            <a:ext cx="9238890" cy="512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Full mesh network topology</a:t>
            </a:r>
          </a:p>
        </p:txBody>
      </p:sp>
      <p:pic>
        <p:nvPicPr>
          <p:cNvPr id="6" name="Picture 5"/>
          <p:cNvPicPr>
            <a:picLocks noChangeAspect="1"/>
          </p:cNvPicPr>
          <p:nvPr/>
        </p:nvPicPr>
        <p:blipFill>
          <a:blip r:embed="rId3"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1406550" y="2887354"/>
            <a:ext cx="652815" cy="133872"/>
          </a:xfrm>
          <a:prstGeom prst="rect">
            <a:avLst/>
          </a:prstGeom>
        </p:spPr>
      </p:pic>
      <p:sp>
        <p:nvSpPr>
          <p:cNvPr id="34" name="Rectangle 33"/>
          <p:cNvSpPr/>
          <p:nvPr/>
        </p:nvSpPr>
        <p:spPr>
          <a:xfrm>
            <a:off x="460299" y="2562753"/>
            <a:ext cx="5192356" cy="245605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100" dirty="0">
              <a:solidFill>
                <a:schemeClr val="tx1"/>
              </a:solidFill>
            </a:endParaRPr>
          </a:p>
        </p:txBody>
      </p:sp>
      <p:sp>
        <p:nvSpPr>
          <p:cNvPr id="35" name="TextBox 34"/>
          <p:cNvSpPr txBox="1"/>
          <p:nvPr/>
        </p:nvSpPr>
        <p:spPr>
          <a:xfrm>
            <a:off x="5925322" y="2583753"/>
            <a:ext cx="3629282" cy="430887"/>
          </a:xfrm>
          <a:prstGeom prst="rect">
            <a:avLst/>
          </a:prstGeom>
          <a:noFill/>
        </p:spPr>
        <p:txBody>
          <a:bodyPr wrap="square" rtlCol="0">
            <a:spAutoFit/>
          </a:bodyPr>
          <a:lstStyle/>
          <a:p>
            <a:r>
              <a:rPr lang="en-GB" sz="1100" dirty="0"/>
              <a:t>The </a:t>
            </a:r>
            <a:r>
              <a:rPr lang="en-GB" sz="1100" b="1" dirty="0"/>
              <a:t>advantage</a:t>
            </a:r>
            <a:r>
              <a:rPr lang="en-GB" sz="1100" dirty="0"/>
              <a:t> of connecting computers together in a full mesh topology is:</a:t>
            </a:r>
          </a:p>
        </p:txBody>
      </p:sp>
      <p:sp>
        <p:nvSpPr>
          <p:cNvPr id="36" name="Rectangle 35"/>
          <p:cNvSpPr/>
          <p:nvPr/>
        </p:nvSpPr>
        <p:spPr>
          <a:xfrm>
            <a:off x="5925322" y="3101943"/>
            <a:ext cx="3632746" cy="61412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There is no single point of failure.</a:t>
            </a:r>
          </a:p>
        </p:txBody>
      </p:sp>
      <p:sp>
        <p:nvSpPr>
          <p:cNvPr id="37" name="TextBox 36"/>
          <p:cNvSpPr txBox="1"/>
          <p:nvPr/>
        </p:nvSpPr>
        <p:spPr>
          <a:xfrm>
            <a:off x="5921857" y="3886499"/>
            <a:ext cx="3629282" cy="430887"/>
          </a:xfrm>
          <a:prstGeom prst="rect">
            <a:avLst/>
          </a:prstGeom>
          <a:noFill/>
        </p:spPr>
        <p:txBody>
          <a:bodyPr wrap="square" rtlCol="0">
            <a:spAutoFit/>
          </a:bodyPr>
          <a:lstStyle/>
          <a:p>
            <a:r>
              <a:rPr lang="en-GB" sz="1100" dirty="0"/>
              <a:t>The </a:t>
            </a:r>
            <a:r>
              <a:rPr lang="en-GB" sz="1100" b="1" dirty="0"/>
              <a:t>disadvantages</a:t>
            </a:r>
            <a:r>
              <a:rPr lang="en-GB" sz="1100" dirty="0"/>
              <a:t> of connecting computers together in a full mesh topology are that:</a:t>
            </a:r>
          </a:p>
        </p:txBody>
      </p:sp>
      <p:sp>
        <p:nvSpPr>
          <p:cNvPr id="38" name="Rectangle 37"/>
          <p:cNvSpPr/>
          <p:nvPr/>
        </p:nvSpPr>
        <p:spPr>
          <a:xfrm>
            <a:off x="5921857" y="4404689"/>
            <a:ext cx="3632746" cy="61412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It is expensive due to lots of hardware</a:t>
            </a:r>
          </a:p>
        </p:txBody>
      </p:sp>
      <p:pic>
        <p:nvPicPr>
          <p:cNvPr id="13" name="Picture 12">
            <a:extLst>
              <a:ext uri="{FF2B5EF4-FFF2-40B4-BE49-F238E27FC236}">
                <a16:creationId xmlns:a16="http://schemas.microsoft.com/office/drawing/2014/main" id="{C976087A-DD81-446C-AA27-A34953AF921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83132" y="2680844"/>
            <a:ext cx="650751" cy="517612"/>
          </a:xfrm>
          <a:prstGeom prst="rect">
            <a:avLst/>
          </a:prstGeom>
          <a:noFill/>
          <a:ln>
            <a:noFill/>
          </a:ln>
        </p:spPr>
      </p:pic>
      <p:pic>
        <p:nvPicPr>
          <p:cNvPr id="14" name="Picture 13">
            <a:extLst>
              <a:ext uri="{FF2B5EF4-FFF2-40B4-BE49-F238E27FC236}">
                <a16:creationId xmlns:a16="http://schemas.microsoft.com/office/drawing/2014/main" id="{62F3BF4A-2B10-4343-A405-69F0F98D2F6E}"/>
              </a:ext>
            </a:extLst>
          </p:cNvPr>
          <p:cNvPicPr>
            <a:picLocks noChangeAspect="1"/>
          </p:cNvPicPr>
          <p:nvPr/>
        </p:nvPicPr>
        <p:blipFill>
          <a:blip r:embed="rId3"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1507579" y="4620621"/>
            <a:ext cx="652815" cy="133872"/>
          </a:xfrm>
          <a:prstGeom prst="rect">
            <a:avLst/>
          </a:prstGeom>
        </p:spPr>
      </p:pic>
      <p:pic>
        <p:nvPicPr>
          <p:cNvPr id="15" name="Picture 14">
            <a:extLst>
              <a:ext uri="{FF2B5EF4-FFF2-40B4-BE49-F238E27FC236}">
                <a16:creationId xmlns:a16="http://schemas.microsoft.com/office/drawing/2014/main" id="{635C1BFF-B1C9-4053-9C46-BB42BEE7D15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584161" y="4414111"/>
            <a:ext cx="650751" cy="517612"/>
          </a:xfrm>
          <a:prstGeom prst="rect">
            <a:avLst/>
          </a:prstGeom>
          <a:noFill/>
          <a:ln>
            <a:noFill/>
          </a:ln>
        </p:spPr>
      </p:pic>
      <p:pic>
        <p:nvPicPr>
          <p:cNvPr id="16" name="Picture 15">
            <a:extLst>
              <a:ext uri="{FF2B5EF4-FFF2-40B4-BE49-F238E27FC236}">
                <a16:creationId xmlns:a16="http://schemas.microsoft.com/office/drawing/2014/main" id="{732363DD-A8DD-422A-AAE6-9811A66EDCE9}"/>
              </a:ext>
            </a:extLst>
          </p:cNvPr>
          <p:cNvPicPr>
            <a:picLocks noChangeAspect="1"/>
          </p:cNvPicPr>
          <p:nvPr/>
        </p:nvPicPr>
        <p:blipFill>
          <a:blip r:embed="rId3"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4774761" y="2941165"/>
            <a:ext cx="652815" cy="133872"/>
          </a:xfrm>
          <a:prstGeom prst="rect">
            <a:avLst/>
          </a:prstGeom>
        </p:spPr>
      </p:pic>
      <p:pic>
        <p:nvPicPr>
          <p:cNvPr id="17" name="Picture 16">
            <a:extLst>
              <a:ext uri="{FF2B5EF4-FFF2-40B4-BE49-F238E27FC236}">
                <a16:creationId xmlns:a16="http://schemas.microsoft.com/office/drawing/2014/main" id="{30B7322E-42B5-4782-B2F6-D985A56C437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851343" y="2734655"/>
            <a:ext cx="650751" cy="517612"/>
          </a:xfrm>
          <a:prstGeom prst="rect">
            <a:avLst/>
          </a:prstGeom>
          <a:noFill/>
          <a:ln>
            <a:noFill/>
          </a:ln>
        </p:spPr>
      </p:pic>
      <p:pic>
        <p:nvPicPr>
          <p:cNvPr id="18" name="Picture 17">
            <a:extLst>
              <a:ext uri="{FF2B5EF4-FFF2-40B4-BE49-F238E27FC236}">
                <a16:creationId xmlns:a16="http://schemas.microsoft.com/office/drawing/2014/main" id="{C5E30F27-A8BF-4F1F-BB1B-18ACCEA07B42}"/>
              </a:ext>
            </a:extLst>
          </p:cNvPr>
          <p:cNvPicPr>
            <a:picLocks noChangeAspect="1"/>
          </p:cNvPicPr>
          <p:nvPr/>
        </p:nvPicPr>
        <p:blipFill>
          <a:blip r:embed="rId3" cstate="print">
            <a:clrChange>
              <a:clrFrom>
                <a:srgbClr val="F9F9F7"/>
              </a:clrFrom>
              <a:clrTo>
                <a:srgbClr val="F9F9F7">
                  <a:alpha val="0"/>
                </a:srgbClr>
              </a:clrTo>
            </a:clrChange>
            <a:extLst>
              <a:ext uri="{28A0092B-C50C-407E-A947-70E740481C1C}">
                <a14:useLocalDpi xmlns:a14="http://schemas.microsoft.com/office/drawing/2010/main" val="0"/>
              </a:ext>
            </a:extLst>
          </a:blip>
          <a:stretch>
            <a:fillRect/>
          </a:stretch>
        </p:blipFill>
        <p:spPr>
          <a:xfrm>
            <a:off x="4774761" y="4486749"/>
            <a:ext cx="652815" cy="133872"/>
          </a:xfrm>
          <a:prstGeom prst="rect">
            <a:avLst/>
          </a:prstGeom>
        </p:spPr>
      </p:pic>
      <p:pic>
        <p:nvPicPr>
          <p:cNvPr id="19" name="Picture 18">
            <a:extLst>
              <a:ext uri="{FF2B5EF4-FFF2-40B4-BE49-F238E27FC236}">
                <a16:creationId xmlns:a16="http://schemas.microsoft.com/office/drawing/2014/main" id="{09D920D2-FA67-423D-A670-612C3B0442B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851343" y="4280239"/>
            <a:ext cx="650751" cy="517612"/>
          </a:xfrm>
          <a:prstGeom prst="rect">
            <a:avLst/>
          </a:prstGeom>
          <a:noFill/>
          <a:ln>
            <a:noFill/>
          </a:ln>
        </p:spPr>
      </p:pic>
      <p:cxnSp>
        <p:nvCxnSpPr>
          <p:cNvPr id="4" name="Straight Connector 3">
            <a:extLst>
              <a:ext uri="{FF2B5EF4-FFF2-40B4-BE49-F238E27FC236}">
                <a16:creationId xmlns:a16="http://schemas.microsoft.com/office/drawing/2014/main" id="{47845A85-7A21-43EF-8C68-31658EF1192F}"/>
              </a:ext>
            </a:extLst>
          </p:cNvPr>
          <p:cNvCxnSpPr>
            <a:stCxn id="6" idx="3"/>
            <a:endCxn id="16" idx="1"/>
          </p:cNvCxnSpPr>
          <p:nvPr/>
        </p:nvCxnSpPr>
        <p:spPr>
          <a:xfrm>
            <a:off x="2059365" y="2954290"/>
            <a:ext cx="2715396" cy="5381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470DE-B218-4EE8-89A9-932122E9FB3F}"/>
              </a:ext>
            </a:extLst>
          </p:cNvPr>
          <p:cNvCxnSpPr>
            <a:stCxn id="6" idx="3"/>
            <a:endCxn id="18" idx="1"/>
          </p:cNvCxnSpPr>
          <p:nvPr/>
        </p:nvCxnSpPr>
        <p:spPr>
          <a:xfrm>
            <a:off x="2059365" y="2954290"/>
            <a:ext cx="2715396" cy="159939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311715-C590-4D0F-BB64-9D935CFC0EAF}"/>
              </a:ext>
            </a:extLst>
          </p:cNvPr>
          <p:cNvCxnSpPr>
            <a:stCxn id="6" idx="3"/>
            <a:endCxn id="14" idx="3"/>
          </p:cNvCxnSpPr>
          <p:nvPr/>
        </p:nvCxnSpPr>
        <p:spPr>
          <a:xfrm>
            <a:off x="2059365" y="2954290"/>
            <a:ext cx="101029" cy="17332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B662A4-CDD3-4F56-AA9B-E3202EAFE70F}"/>
              </a:ext>
            </a:extLst>
          </p:cNvPr>
          <p:cNvCxnSpPr>
            <a:stCxn id="16" idx="1"/>
            <a:endCxn id="18" idx="1"/>
          </p:cNvCxnSpPr>
          <p:nvPr/>
        </p:nvCxnSpPr>
        <p:spPr>
          <a:xfrm>
            <a:off x="4774761" y="3008101"/>
            <a:ext cx="0" cy="154558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ADB9B2-67BB-4817-AC97-D492E567E1EC}"/>
              </a:ext>
            </a:extLst>
          </p:cNvPr>
          <p:cNvCxnSpPr>
            <a:stCxn id="16" idx="1"/>
            <a:endCxn id="14" idx="3"/>
          </p:cNvCxnSpPr>
          <p:nvPr/>
        </p:nvCxnSpPr>
        <p:spPr>
          <a:xfrm flipH="1">
            <a:off x="2160394" y="3008101"/>
            <a:ext cx="2614367" cy="16794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EE38B1-B5B6-46E2-ACF1-434FC0A8A598}"/>
              </a:ext>
            </a:extLst>
          </p:cNvPr>
          <p:cNvCxnSpPr>
            <a:stCxn id="14" idx="3"/>
            <a:endCxn id="18" idx="1"/>
          </p:cNvCxnSpPr>
          <p:nvPr/>
        </p:nvCxnSpPr>
        <p:spPr>
          <a:xfrm flipV="1">
            <a:off x="2160394" y="4553685"/>
            <a:ext cx="2614367" cy="13387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5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Partial mesh network topology</a:t>
            </a:r>
          </a:p>
        </p:txBody>
      </p:sp>
      <p:sp>
        <p:nvSpPr>
          <p:cNvPr id="50" name="TextBox 49"/>
          <p:cNvSpPr txBox="1"/>
          <p:nvPr/>
        </p:nvSpPr>
        <p:spPr>
          <a:xfrm>
            <a:off x="319178" y="1365161"/>
            <a:ext cx="3246402" cy="261610"/>
          </a:xfrm>
          <a:prstGeom prst="rect">
            <a:avLst/>
          </a:prstGeom>
          <a:noFill/>
        </p:spPr>
        <p:txBody>
          <a:bodyPr wrap="none" rtlCol="0">
            <a:spAutoFit/>
          </a:bodyPr>
          <a:lstStyle/>
          <a:p>
            <a:r>
              <a:rPr lang="en-GB" sz="1100" dirty="0"/>
              <a:t>The internet is an example of a partial mesh network:</a:t>
            </a:r>
          </a:p>
        </p:txBody>
      </p:sp>
      <p:pic>
        <p:nvPicPr>
          <p:cNvPr id="33" name="Picture 32">
            <a:extLst>
              <a:ext uri="{FF2B5EF4-FFF2-40B4-BE49-F238E27FC236}">
                <a16:creationId xmlns:a16="http://schemas.microsoft.com/office/drawing/2014/main" id="{E4991466-9199-4066-AD95-B51F7F2A2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424" y="3881588"/>
            <a:ext cx="1022555" cy="206641"/>
          </a:xfrm>
          <a:prstGeom prst="rect">
            <a:avLst/>
          </a:prstGeom>
        </p:spPr>
      </p:pic>
      <p:pic>
        <p:nvPicPr>
          <p:cNvPr id="42" name="Picture 41">
            <a:extLst>
              <a:ext uri="{FF2B5EF4-FFF2-40B4-BE49-F238E27FC236}">
                <a16:creationId xmlns:a16="http://schemas.microsoft.com/office/drawing/2014/main" id="{C331824F-ABA9-424E-AB06-12308E8A84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140088" y="2498772"/>
            <a:ext cx="650751" cy="517612"/>
          </a:xfrm>
          <a:prstGeom prst="rect">
            <a:avLst/>
          </a:prstGeom>
          <a:noFill/>
          <a:ln>
            <a:noFill/>
          </a:ln>
        </p:spPr>
      </p:pic>
      <p:pic>
        <p:nvPicPr>
          <p:cNvPr id="43" name="Picture 42">
            <a:extLst>
              <a:ext uri="{FF2B5EF4-FFF2-40B4-BE49-F238E27FC236}">
                <a16:creationId xmlns:a16="http://schemas.microsoft.com/office/drawing/2014/main" id="{81036A35-F72E-47AA-AB51-3380EB40AC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0749" y="3415620"/>
            <a:ext cx="523161" cy="105722"/>
          </a:xfrm>
          <a:prstGeom prst="rect">
            <a:avLst/>
          </a:prstGeom>
        </p:spPr>
      </p:pic>
      <p:grpSp>
        <p:nvGrpSpPr>
          <p:cNvPr id="46" name="Group 45">
            <a:extLst>
              <a:ext uri="{FF2B5EF4-FFF2-40B4-BE49-F238E27FC236}">
                <a16:creationId xmlns:a16="http://schemas.microsoft.com/office/drawing/2014/main" id="{11A7BEEC-44C3-48FE-A859-FCDA0E06E297}"/>
              </a:ext>
            </a:extLst>
          </p:cNvPr>
          <p:cNvGrpSpPr/>
          <p:nvPr/>
        </p:nvGrpSpPr>
        <p:grpSpPr>
          <a:xfrm>
            <a:off x="3774126" y="3842224"/>
            <a:ext cx="604991" cy="900211"/>
            <a:chOff x="1506966" y="3573888"/>
            <a:chExt cx="604991" cy="900211"/>
          </a:xfrm>
        </p:grpSpPr>
        <p:pic>
          <p:nvPicPr>
            <p:cNvPr id="47" name="Picture 46">
              <a:extLst>
                <a:ext uri="{FF2B5EF4-FFF2-40B4-BE49-F238E27FC236}">
                  <a16:creationId xmlns:a16="http://schemas.microsoft.com/office/drawing/2014/main" id="{6BE1B914-5330-49BD-88CE-082B46F2C4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6966" y="3950104"/>
              <a:ext cx="604991" cy="523995"/>
            </a:xfrm>
            <a:prstGeom prst="rect">
              <a:avLst/>
            </a:prstGeom>
          </p:spPr>
        </p:pic>
        <p:pic>
          <p:nvPicPr>
            <p:cNvPr id="48" name="Picture 47">
              <a:extLst>
                <a:ext uri="{FF2B5EF4-FFF2-40B4-BE49-F238E27FC236}">
                  <a16:creationId xmlns:a16="http://schemas.microsoft.com/office/drawing/2014/main" id="{2045B70B-C6B8-482D-8C91-AE6857AD00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1725166" y="3552664"/>
              <a:ext cx="246005" cy="288453"/>
            </a:xfrm>
            <a:prstGeom prst="rect">
              <a:avLst/>
            </a:prstGeom>
          </p:spPr>
        </p:pic>
      </p:grpSp>
      <p:grpSp>
        <p:nvGrpSpPr>
          <p:cNvPr id="49" name="Group 48">
            <a:extLst>
              <a:ext uri="{FF2B5EF4-FFF2-40B4-BE49-F238E27FC236}">
                <a16:creationId xmlns:a16="http://schemas.microsoft.com/office/drawing/2014/main" id="{842BE0C3-BE67-45A8-AE25-9F9022A5F373}"/>
              </a:ext>
            </a:extLst>
          </p:cNvPr>
          <p:cNvGrpSpPr/>
          <p:nvPr/>
        </p:nvGrpSpPr>
        <p:grpSpPr>
          <a:xfrm>
            <a:off x="4815062" y="1857028"/>
            <a:ext cx="407559" cy="900550"/>
            <a:chOff x="1620486" y="2107448"/>
            <a:chExt cx="407559" cy="900550"/>
          </a:xfrm>
        </p:grpSpPr>
        <p:pic>
          <p:nvPicPr>
            <p:cNvPr id="51" name="Picture 50">
              <a:extLst>
                <a:ext uri="{FF2B5EF4-FFF2-40B4-BE49-F238E27FC236}">
                  <a16:creationId xmlns:a16="http://schemas.microsoft.com/office/drawing/2014/main" id="{F7328667-93BC-4AC2-8B62-675F1B48DC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0486" y="2107448"/>
              <a:ext cx="407559" cy="611492"/>
            </a:xfrm>
            <a:prstGeom prst="rect">
              <a:avLst/>
            </a:prstGeom>
          </p:spPr>
        </p:pic>
        <p:pic>
          <p:nvPicPr>
            <p:cNvPr id="52" name="Picture 51">
              <a:extLst>
                <a:ext uri="{FF2B5EF4-FFF2-40B4-BE49-F238E27FC236}">
                  <a16:creationId xmlns:a16="http://schemas.microsoft.com/office/drawing/2014/main" id="{2B4D9779-3CA8-4A47-8076-D2B32B1A3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1713386" y="2740769"/>
              <a:ext cx="246005" cy="288453"/>
            </a:xfrm>
            <a:prstGeom prst="rect">
              <a:avLst/>
            </a:prstGeom>
          </p:spPr>
        </p:pic>
      </p:grpSp>
      <p:pic>
        <p:nvPicPr>
          <p:cNvPr id="53" name="Picture 52">
            <a:extLst>
              <a:ext uri="{FF2B5EF4-FFF2-40B4-BE49-F238E27FC236}">
                <a16:creationId xmlns:a16="http://schemas.microsoft.com/office/drawing/2014/main" id="{6BB87973-2C7D-4B5B-BEA1-168761270D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487795" y="4916395"/>
            <a:ext cx="566115" cy="538043"/>
          </a:xfrm>
          <a:prstGeom prst="rect">
            <a:avLst/>
          </a:prstGeom>
        </p:spPr>
      </p:pic>
      <p:cxnSp>
        <p:nvCxnSpPr>
          <p:cNvPr id="6" name="Straight Connector 5">
            <a:extLst>
              <a:ext uri="{FF2B5EF4-FFF2-40B4-BE49-F238E27FC236}">
                <a16:creationId xmlns:a16="http://schemas.microsoft.com/office/drawing/2014/main" id="{DCF03A1A-2849-4195-AEBA-F17B651905AA}"/>
              </a:ext>
            </a:extLst>
          </p:cNvPr>
          <p:cNvCxnSpPr>
            <a:stCxn id="48" idx="3"/>
            <a:endCxn id="52" idx="3"/>
          </p:cNvCxnSpPr>
          <p:nvPr/>
        </p:nvCxnSpPr>
        <p:spPr>
          <a:xfrm flipV="1">
            <a:off x="4115329" y="2757578"/>
            <a:ext cx="915635" cy="10846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08D3AE-484A-457B-89BF-C9F8F3E7AE09}"/>
              </a:ext>
            </a:extLst>
          </p:cNvPr>
          <p:cNvCxnSpPr>
            <a:stCxn id="48" idx="3"/>
            <a:endCxn id="43" idx="1"/>
          </p:cNvCxnSpPr>
          <p:nvPr/>
        </p:nvCxnSpPr>
        <p:spPr>
          <a:xfrm flipV="1">
            <a:off x="4115329" y="3468481"/>
            <a:ext cx="1415420" cy="37374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3B7529-3C2C-413D-A3D2-A2FFADD77385}"/>
              </a:ext>
            </a:extLst>
          </p:cNvPr>
          <p:cNvCxnSpPr>
            <a:stCxn id="52" idx="3"/>
            <a:endCxn id="43" idx="1"/>
          </p:cNvCxnSpPr>
          <p:nvPr/>
        </p:nvCxnSpPr>
        <p:spPr>
          <a:xfrm>
            <a:off x="5030964" y="2757578"/>
            <a:ext cx="499785" cy="7109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91BC0C-85D3-4CCE-A501-9ED10C6E4809}"/>
              </a:ext>
            </a:extLst>
          </p:cNvPr>
          <p:cNvCxnSpPr>
            <a:stCxn id="42" idx="2"/>
            <a:endCxn id="43" idx="1"/>
          </p:cNvCxnSpPr>
          <p:nvPr/>
        </p:nvCxnSpPr>
        <p:spPr>
          <a:xfrm>
            <a:off x="3465464" y="3016384"/>
            <a:ext cx="2065285" cy="45209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E46F00-C03C-470D-914E-61705D07FE1F}"/>
              </a:ext>
            </a:extLst>
          </p:cNvPr>
          <p:cNvCxnSpPr>
            <a:stCxn id="53" idx="0"/>
            <a:endCxn id="43" idx="1"/>
          </p:cNvCxnSpPr>
          <p:nvPr/>
        </p:nvCxnSpPr>
        <p:spPr>
          <a:xfrm flipH="1" flipV="1">
            <a:off x="5530749" y="3468481"/>
            <a:ext cx="240103" cy="144791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70A1B4-E20F-4372-9363-A7CA8F59EBDA}"/>
              </a:ext>
            </a:extLst>
          </p:cNvPr>
          <p:cNvCxnSpPr>
            <a:stCxn id="43" idx="1"/>
            <a:endCxn id="33" idx="3"/>
          </p:cNvCxnSpPr>
          <p:nvPr/>
        </p:nvCxnSpPr>
        <p:spPr>
          <a:xfrm flipH="1">
            <a:off x="2651979" y="3468481"/>
            <a:ext cx="2878770" cy="516428"/>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67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Mesh wireless network topology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10158"/>
            <a:ext cx="9906000" cy="492829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193" y="1839489"/>
            <a:ext cx="374361" cy="300716"/>
          </a:xfrm>
          <a:prstGeom prst="rect">
            <a:avLst/>
          </a:prstGeom>
          <a:ln>
            <a:solidFill>
              <a:schemeClr val="tx1"/>
            </a:solidFill>
          </a:ln>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3707" y="3873830"/>
            <a:ext cx="374361" cy="300716"/>
          </a:xfrm>
          <a:prstGeom prst="rect">
            <a:avLst/>
          </a:prstGeom>
          <a:ln>
            <a:solidFill>
              <a:schemeClr val="tx1"/>
            </a:solid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5084" y="5618316"/>
            <a:ext cx="374361" cy="300716"/>
          </a:xfrm>
          <a:prstGeom prst="rect">
            <a:avLst/>
          </a:prstGeom>
          <a:ln>
            <a:solidFill>
              <a:schemeClr val="tx1"/>
            </a:solidFill>
          </a:ln>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220" y="2284145"/>
            <a:ext cx="374361" cy="300716"/>
          </a:xfrm>
          <a:prstGeom prst="rect">
            <a:avLst/>
          </a:prstGeom>
          <a:ln>
            <a:solidFill>
              <a:schemeClr val="tx1"/>
            </a:solidFill>
          </a:ln>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219" y="2695723"/>
            <a:ext cx="374361" cy="300716"/>
          </a:xfrm>
          <a:prstGeom prst="rect">
            <a:avLst/>
          </a:prstGeom>
          <a:ln>
            <a:solidFill>
              <a:schemeClr val="tx1"/>
            </a:solidFill>
          </a:ln>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163" y="3733863"/>
            <a:ext cx="374361" cy="300716"/>
          </a:xfrm>
          <a:prstGeom prst="rect">
            <a:avLst/>
          </a:prstGeom>
          <a:ln>
            <a:solidFill>
              <a:schemeClr val="tx1"/>
            </a:solidFill>
          </a:ln>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356" y="3712759"/>
            <a:ext cx="374361" cy="300716"/>
          </a:xfrm>
          <a:prstGeom prst="rect">
            <a:avLst/>
          </a:prstGeom>
          <a:ln>
            <a:solidFill>
              <a:schemeClr val="tx1"/>
            </a:solidFill>
          </a:ln>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22" y="3925785"/>
            <a:ext cx="374361" cy="300716"/>
          </a:xfrm>
          <a:prstGeom prst="rect">
            <a:avLst/>
          </a:prstGeom>
          <a:ln>
            <a:solidFill>
              <a:schemeClr val="tx1"/>
            </a:solidFill>
          </a:ln>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61" y="4887627"/>
            <a:ext cx="374361" cy="300716"/>
          </a:xfrm>
          <a:prstGeom prst="rect">
            <a:avLst/>
          </a:prstGeom>
          <a:ln>
            <a:solidFill>
              <a:schemeClr val="tx1"/>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060" y="5260370"/>
            <a:ext cx="374361" cy="300716"/>
          </a:xfrm>
          <a:prstGeom prst="rect">
            <a:avLst/>
          </a:prstGeom>
          <a:ln>
            <a:solidFill>
              <a:schemeClr val="tx1"/>
            </a:solidFill>
          </a:ln>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139" y="4361016"/>
            <a:ext cx="374361" cy="300716"/>
          </a:xfrm>
          <a:prstGeom prst="rect">
            <a:avLst/>
          </a:prstGeom>
          <a:ln>
            <a:solidFill>
              <a:schemeClr val="tx1"/>
            </a:solidFill>
          </a:ln>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138" y="5349735"/>
            <a:ext cx="374361" cy="300716"/>
          </a:xfrm>
          <a:prstGeom prst="rect">
            <a:avLst/>
          </a:prstGeom>
          <a:ln>
            <a:solidFill>
              <a:schemeClr val="tx1"/>
            </a:solidFill>
          </a:ln>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598" y="5618316"/>
            <a:ext cx="374361" cy="300716"/>
          </a:xfrm>
          <a:prstGeom prst="rect">
            <a:avLst/>
          </a:prstGeom>
          <a:ln>
            <a:solidFill>
              <a:schemeClr val="tx1"/>
            </a:solidFill>
          </a:ln>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216" y="5317600"/>
            <a:ext cx="374361" cy="300716"/>
          </a:xfrm>
          <a:prstGeom prst="rect">
            <a:avLst/>
          </a:prstGeom>
          <a:ln>
            <a:solidFill>
              <a:schemeClr val="tx1"/>
            </a:solidFill>
          </a:ln>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8" y="5618316"/>
            <a:ext cx="374361" cy="300716"/>
          </a:xfrm>
          <a:prstGeom prst="rect">
            <a:avLst/>
          </a:prstGeom>
          <a:ln>
            <a:solidFill>
              <a:schemeClr val="tx1"/>
            </a:solidFill>
          </a:ln>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899" y="2537121"/>
            <a:ext cx="374361" cy="300716"/>
          </a:xfrm>
          <a:prstGeom prst="rect">
            <a:avLst/>
          </a:prstGeom>
          <a:ln>
            <a:solidFill>
              <a:schemeClr val="tx1"/>
            </a:solidFill>
          </a:ln>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425" y="4299584"/>
            <a:ext cx="374361" cy="300716"/>
          </a:xfrm>
          <a:prstGeom prst="rect">
            <a:avLst/>
          </a:prstGeom>
          <a:ln>
            <a:solidFill>
              <a:schemeClr val="tx1"/>
            </a:solidFill>
          </a:ln>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4757" y="1547444"/>
            <a:ext cx="285416" cy="271263"/>
          </a:xfrm>
          <a:prstGeom prst="rect">
            <a:avLst/>
          </a:prstGeom>
        </p:spPr>
      </p:pic>
      <p:grpSp>
        <p:nvGrpSpPr>
          <p:cNvPr id="13" name="Group 12">
            <a:extLst>
              <a:ext uri="{FF2B5EF4-FFF2-40B4-BE49-F238E27FC236}">
                <a16:creationId xmlns:a16="http://schemas.microsoft.com/office/drawing/2014/main" id="{5AA907F7-2F35-4F4F-8942-04C66872C79F}"/>
              </a:ext>
            </a:extLst>
          </p:cNvPr>
          <p:cNvGrpSpPr/>
          <p:nvPr/>
        </p:nvGrpSpPr>
        <p:grpSpPr>
          <a:xfrm>
            <a:off x="-1734425" y="1493413"/>
            <a:ext cx="5745922" cy="5745922"/>
            <a:chOff x="484757" y="757239"/>
            <a:chExt cx="5745922" cy="5745922"/>
          </a:xfrm>
        </p:grpSpPr>
        <p:sp>
          <p:nvSpPr>
            <p:cNvPr id="3" name="Oval 2">
              <a:extLst>
                <a:ext uri="{FF2B5EF4-FFF2-40B4-BE49-F238E27FC236}">
                  <a16:creationId xmlns:a16="http://schemas.microsoft.com/office/drawing/2014/main" id="{51BD5CC2-D0D8-4A69-9A3C-3E4C961C6528}"/>
                </a:ext>
              </a:extLst>
            </p:cNvPr>
            <p:cNvSpPr/>
            <p:nvPr/>
          </p:nvSpPr>
          <p:spPr>
            <a:xfrm>
              <a:off x="484757" y="757239"/>
              <a:ext cx="5745922" cy="574592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B8AE1A3-B76E-441B-874E-A2A5525BCEE1}"/>
                </a:ext>
              </a:extLst>
            </p:cNvPr>
            <p:cNvSpPr/>
            <p:nvPr/>
          </p:nvSpPr>
          <p:spPr>
            <a:xfrm>
              <a:off x="3270838" y="3342120"/>
              <a:ext cx="173759" cy="17375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0207002B-D55F-4BCC-9FF2-CA6840E718B4}"/>
              </a:ext>
            </a:extLst>
          </p:cNvPr>
          <p:cNvGrpSpPr/>
          <p:nvPr/>
        </p:nvGrpSpPr>
        <p:grpSpPr>
          <a:xfrm>
            <a:off x="388361" y="3249066"/>
            <a:ext cx="5745922" cy="5745922"/>
            <a:chOff x="484757" y="757239"/>
            <a:chExt cx="5745922" cy="5745922"/>
          </a:xfrm>
        </p:grpSpPr>
        <p:sp>
          <p:nvSpPr>
            <p:cNvPr id="39" name="Oval 38">
              <a:extLst>
                <a:ext uri="{FF2B5EF4-FFF2-40B4-BE49-F238E27FC236}">
                  <a16:creationId xmlns:a16="http://schemas.microsoft.com/office/drawing/2014/main" id="{2F7A1C64-9A91-49C0-B6DB-9BEF9290DBEC}"/>
                </a:ext>
              </a:extLst>
            </p:cNvPr>
            <p:cNvSpPr/>
            <p:nvPr/>
          </p:nvSpPr>
          <p:spPr>
            <a:xfrm>
              <a:off x="484757" y="757239"/>
              <a:ext cx="5745922" cy="574592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BFAA636D-A38D-4C78-AF0A-044E967E23E2}"/>
                </a:ext>
              </a:extLst>
            </p:cNvPr>
            <p:cNvSpPr/>
            <p:nvPr/>
          </p:nvSpPr>
          <p:spPr>
            <a:xfrm>
              <a:off x="3270838" y="3342120"/>
              <a:ext cx="173759" cy="17375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A5DF35E4-F52F-47B2-95AF-3702E1FF7927}"/>
              </a:ext>
            </a:extLst>
          </p:cNvPr>
          <p:cNvGrpSpPr/>
          <p:nvPr/>
        </p:nvGrpSpPr>
        <p:grpSpPr>
          <a:xfrm>
            <a:off x="1953762" y="717768"/>
            <a:ext cx="5745922" cy="5745922"/>
            <a:chOff x="484757" y="757239"/>
            <a:chExt cx="5745922" cy="5745922"/>
          </a:xfrm>
        </p:grpSpPr>
        <p:sp>
          <p:nvSpPr>
            <p:cNvPr id="42" name="Oval 41">
              <a:extLst>
                <a:ext uri="{FF2B5EF4-FFF2-40B4-BE49-F238E27FC236}">
                  <a16:creationId xmlns:a16="http://schemas.microsoft.com/office/drawing/2014/main" id="{3E6C2756-F557-420A-9E9F-7BB4B888061A}"/>
                </a:ext>
              </a:extLst>
            </p:cNvPr>
            <p:cNvSpPr/>
            <p:nvPr/>
          </p:nvSpPr>
          <p:spPr>
            <a:xfrm>
              <a:off x="484757" y="757239"/>
              <a:ext cx="5745922" cy="574592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9E7B17FA-E9EC-44EE-9658-38684D44A48B}"/>
                </a:ext>
              </a:extLst>
            </p:cNvPr>
            <p:cNvSpPr/>
            <p:nvPr/>
          </p:nvSpPr>
          <p:spPr>
            <a:xfrm>
              <a:off x="3270838" y="3342120"/>
              <a:ext cx="173759" cy="17375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3DB6C19F-7972-4B45-B2FF-EC5C138E4368}"/>
              </a:ext>
            </a:extLst>
          </p:cNvPr>
          <p:cNvGrpSpPr/>
          <p:nvPr/>
        </p:nvGrpSpPr>
        <p:grpSpPr>
          <a:xfrm>
            <a:off x="4546472" y="1112078"/>
            <a:ext cx="5745922" cy="5745922"/>
            <a:chOff x="484757" y="757239"/>
            <a:chExt cx="5745922" cy="5745922"/>
          </a:xfrm>
        </p:grpSpPr>
        <p:sp>
          <p:nvSpPr>
            <p:cNvPr id="45" name="Oval 44">
              <a:extLst>
                <a:ext uri="{FF2B5EF4-FFF2-40B4-BE49-F238E27FC236}">
                  <a16:creationId xmlns:a16="http://schemas.microsoft.com/office/drawing/2014/main" id="{840D6D3D-1DDD-42E4-B257-72B3F108612D}"/>
                </a:ext>
              </a:extLst>
            </p:cNvPr>
            <p:cNvSpPr/>
            <p:nvPr/>
          </p:nvSpPr>
          <p:spPr>
            <a:xfrm>
              <a:off x="484757" y="757239"/>
              <a:ext cx="5745922" cy="574592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B497138F-88FE-4CB7-91A9-F3B070B6FDD6}"/>
                </a:ext>
              </a:extLst>
            </p:cNvPr>
            <p:cNvSpPr/>
            <p:nvPr/>
          </p:nvSpPr>
          <p:spPr>
            <a:xfrm>
              <a:off x="3270838" y="3342120"/>
              <a:ext cx="173759" cy="17375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1112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Mesh wireless network topology</a:t>
            </a:r>
          </a:p>
        </p:txBody>
      </p:sp>
      <p:sp>
        <p:nvSpPr>
          <p:cNvPr id="50" name="TextBox 49"/>
          <p:cNvSpPr txBox="1"/>
          <p:nvPr/>
        </p:nvSpPr>
        <p:spPr>
          <a:xfrm>
            <a:off x="319178" y="1365161"/>
            <a:ext cx="3474028" cy="261610"/>
          </a:xfrm>
          <a:prstGeom prst="rect">
            <a:avLst/>
          </a:prstGeom>
          <a:noFill/>
        </p:spPr>
        <p:txBody>
          <a:bodyPr wrap="none" rtlCol="0">
            <a:spAutoFit/>
          </a:bodyPr>
          <a:lstStyle/>
          <a:p>
            <a:r>
              <a:rPr lang="en-GB" sz="1100" dirty="0"/>
              <a:t>The </a:t>
            </a:r>
            <a:r>
              <a:rPr lang="en-GB" sz="1100" b="1" dirty="0"/>
              <a:t>advantages</a:t>
            </a:r>
            <a:r>
              <a:rPr lang="en-GB" sz="1100" dirty="0"/>
              <a:t> of a wireless mesh network topology are:</a:t>
            </a:r>
          </a:p>
        </p:txBody>
      </p:sp>
      <p:sp>
        <p:nvSpPr>
          <p:cNvPr id="51" name="Rectangle 50"/>
          <p:cNvSpPr/>
          <p:nvPr/>
        </p:nvSpPr>
        <p:spPr>
          <a:xfrm>
            <a:off x="3753622" y="1365162"/>
            <a:ext cx="5804445" cy="1606638"/>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Little cabling needed</a:t>
            </a:r>
          </a:p>
          <a:p>
            <a:pPr marL="171450" indent="-171450">
              <a:buFont typeface="Arial" panose="020B0604020202020204" pitchFamily="34" charset="0"/>
              <a:buChar char="•"/>
            </a:pPr>
            <a:r>
              <a:rPr lang="en-GB" sz="1100" dirty="0">
                <a:solidFill>
                  <a:schemeClr val="tx1"/>
                </a:solidFill>
              </a:rPr>
              <a:t>Devices can be mobile</a:t>
            </a:r>
          </a:p>
          <a:p>
            <a:pPr marL="171450" indent="-171450">
              <a:buFont typeface="Arial" panose="020B0604020202020204" pitchFamily="34" charset="0"/>
              <a:buChar char="•"/>
            </a:pPr>
            <a:r>
              <a:rPr lang="en-GB" sz="1100" dirty="0">
                <a:solidFill>
                  <a:schemeClr val="tx1"/>
                </a:solidFill>
              </a:rPr>
              <a:t>No single point of failure</a:t>
            </a:r>
          </a:p>
          <a:p>
            <a:pPr marL="171450" indent="-171450">
              <a:buFont typeface="Arial" panose="020B0604020202020204" pitchFamily="34" charset="0"/>
              <a:buChar char="•"/>
            </a:pPr>
            <a:r>
              <a:rPr lang="en-GB" sz="1100" dirty="0">
                <a:solidFill>
                  <a:schemeClr val="tx1"/>
                </a:solidFill>
              </a:rPr>
              <a:t>Fast connections</a:t>
            </a:r>
          </a:p>
        </p:txBody>
      </p:sp>
      <p:sp>
        <p:nvSpPr>
          <p:cNvPr id="5" name="TextBox 4"/>
          <p:cNvSpPr txBox="1"/>
          <p:nvPr/>
        </p:nvSpPr>
        <p:spPr>
          <a:xfrm>
            <a:off x="319178" y="3150086"/>
            <a:ext cx="3291286" cy="261610"/>
          </a:xfrm>
          <a:prstGeom prst="rect">
            <a:avLst/>
          </a:prstGeom>
          <a:noFill/>
        </p:spPr>
        <p:txBody>
          <a:bodyPr wrap="none" rtlCol="0">
            <a:spAutoFit/>
          </a:bodyPr>
          <a:lstStyle/>
          <a:p>
            <a:r>
              <a:rPr lang="en-GB" sz="1100" dirty="0"/>
              <a:t>The </a:t>
            </a:r>
            <a:r>
              <a:rPr lang="en-GB" sz="1100" b="1" dirty="0"/>
              <a:t>disadvantages</a:t>
            </a:r>
            <a:r>
              <a:rPr lang="en-GB" sz="1100" dirty="0"/>
              <a:t> of a wireless network topology are:</a:t>
            </a:r>
          </a:p>
        </p:txBody>
      </p:sp>
      <p:sp>
        <p:nvSpPr>
          <p:cNvPr id="6" name="Rectangle 5"/>
          <p:cNvSpPr/>
          <p:nvPr/>
        </p:nvSpPr>
        <p:spPr>
          <a:xfrm>
            <a:off x="3753622" y="3150087"/>
            <a:ext cx="5804445" cy="84002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Expensive hardware</a:t>
            </a:r>
          </a:p>
          <a:p>
            <a:pPr marL="171450" indent="-171450">
              <a:buFont typeface="Arial" panose="020B0604020202020204" pitchFamily="34" charset="0"/>
              <a:buChar char="•"/>
            </a:pPr>
            <a:r>
              <a:rPr lang="en-GB" sz="1100" dirty="0">
                <a:solidFill>
                  <a:schemeClr val="tx1"/>
                </a:solidFill>
              </a:rPr>
              <a:t>Specialist needed</a:t>
            </a:r>
          </a:p>
        </p:txBody>
      </p:sp>
    </p:spTree>
    <p:extLst>
      <p:ext uri="{BB962C8B-B14F-4D97-AF65-F5344CB8AC3E}">
        <p14:creationId xmlns:p14="http://schemas.microsoft.com/office/powerpoint/2010/main" val="4011848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178" y="1142997"/>
            <a:ext cx="9080086" cy="4478149"/>
          </a:xfrm>
          <a:prstGeom prst="rect">
            <a:avLst/>
          </a:prstGeom>
          <a:noFill/>
        </p:spPr>
        <p:txBody>
          <a:bodyPr wrap="square" rtlCol="0">
            <a:spAutoFit/>
          </a:bodyPr>
          <a:lstStyle/>
          <a:p>
            <a:pPr marL="0" marR="0" lvl="0" indent="0" algn="l" defTabSz="827088" rtl="0" eaLnBrk="1" fontAlgn="auto" latinLnBrk="0" hangingPunct="1">
              <a:lnSpc>
                <a:spcPts val="38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Ethernet is a 				used for communication on a			.</a:t>
            </a:r>
          </a:p>
          <a:p>
            <a:pPr marL="0" marR="0" lvl="0" indent="0" algn="l" defTabSz="914400" rtl="0" eaLnBrk="1" fontAlgn="auto" latinLnBrk="0" hangingPunct="1">
              <a:lnSpc>
                <a:spcPts val="38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Ethernet has largely replaced competing wired LAN technologies.</a:t>
            </a:r>
          </a:p>
          <a:p>
            <a:pPr marL="0" marR="0" lvl="0" indent="0" algn="l" defTabSz="1008063" rtl="0" eaLnBrk="1" fontAlgn="auto" latinLnBrk="0" hangingPunct="1">
              <a:lnSpc>
                <a:spcPts val="38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original Ethernet used 			, while the newer Ethernet uses</a:t>
            </a:r>
          </a:p>
          <a:p>
            <a:pPr marL="0" marR="0" lvl="0" indent="0" algn="l" defTabSz="914400" rtl="0" eaLnBrk="1" fontAlgn="auto" latinLnBrk="0" hangingPunct="1">
              <a:lnSpc>
                <a:spcPts val="38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with a 			 to connect components together. Over the course of its history, Ethernet data transfer rates have been increased from the original 2.94 megabits per second to 100 gigabits per second.</a:t>
            </a:r>
          </a:p>
          <a:p>
            <a:pPr marL="0" marR="0" lvl="0" indent="0" algn="l" defTabSz="754063" rtl="0" eaLnBrk="1" fontAlgn="auto" latinLnBrk="0" hangingPunct="1">
              <a:lnSpc>
                <a:spcPts val="38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Systems communicating over Ethernet divide a stream of data into shorter pieces called a				. </a:t>
            </a:r>
          </a:p>
          <a:p>
            <a:pPr marL="0" marR="0" lvl="0" indent="0" algn="l" defTabSz="773113" rtl="0" eaLnBrk="1" fontAlgn="auto" latinLnBrk="0" hangingPunct="1">
              <a:lnSpc>
                <a:spcPts val="3800"/>
              </a:lnSpc>
              <a:spcBef>
                <a:spcPts val="0"/>
              </a:spcBef>
              <a:spcAft>
                <a:spcPts val="0"/>
              </a:spcAft>
              <a:buClrTx/>
              <a:buSzTx/>
              <a:buFontTx/>
              <a:buNone/>
              <a:tabLst>
                <a:tab pos="3314700" algn="l"/>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Each contains a 	, and a 				used for error checking so that damaged transmissions can be detected.</a:t>
            </a:r>
          </a:p>
          <a:p>
            <a:pPr marL="0" marR="0" lvl="0" indent="0" algn="l" defTabSz="661988" rtl="0" eaLnBrk="1" fontAlgn="auto" latinLnBrk="0" hangingPunct="1">
              <a:lnSpc>
                <a:spcPts val="3800"/>
              </a:lnSpc>
              <a:spcBef>
                <a:spcPts val="0"/>
              </a:spcBef>
              <a:spcAft>
                <a:spcPts val="0"/>
              </a:spcAft>
              <a:buClrTx/>
              <a:buSzTx/>
              <a:buFontTx/>
              <a:buNone/>
              <a:tabLst>
                <a:tab pos="3314700" algn="l"/>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Ethernet provides networking protocols up to the 				of the open standards interconnection model.</a:t>
            </a:r>
          </a:p>
        </p:txBody>
      </p:sp>
      <p:sp>
        <p:nvSpPr>
          <p:cNvPr id="2" name="Title 1"/>
          <p:cNvSpPr>
            <a:spLocks noGrp="1"/>
          </p:cNvSpPr>
          <p:nvPr>
            <p:ph type="title"/>
          </p:nvPr>
        </p:nvSpPr>
        <p:spPr>
          <a:xfrm>
            <a:off x="319178" y="757239"/>
            <a:ext cx="9238890" cy="512761"/>
          </a:xfrm>
        </p:spPr>
        <p:txBody>
          <a:bodyPr/>
          <a:lstStyle/>
          <a:p>
            <a:r>
              <a:rPr lang="en-GB" dirty="0"/>
              <a:t>Modes of connection: Wired - Ethernet</a:t>
            </a:r>
          </a:p>
        </p:txBody>
      </p:sp>
      <p:sp>
        <p:nvSpPr>
          <p:cNvPr id="51" name="Rectangle 50"/>
          <p:cNvSpPr/>
          <p:nvPr/>
        </p:nvSpPr>
        <p:spPr>
          <a:xfrm>
            <a:off x="1184124" y="1291950"/>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Standard for networking technologies</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5431665" y="1291950"/>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Wired local area network</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1980760" y="2244452"/>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Coaxial cable as a shared medium</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6331079" y="2244451"/>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Twisted pair and fibre optic links</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p:cNvSpPr/>
          <p:nvPr/>
        </p:nvSpPr>
        <p:spPr>
          <a:xfrm>
            <a:off x="810760" y="2723589"/>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switch</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p:cNvSpPr/>
          <p:nvPr/>
        </p:nvSpPr>
        <p:spPr>
          <a:xfrm>
            <a:off x="5566334" y="3689142"/>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frame</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p:cNvSpPr/>
          <p:nvPr/>
        </p:nvSpPr>
        <p:spPr>
          <a:xfrm>
            <a:off x="1322222" y="4177178"/>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Source and destination address</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p:cNvSpPr/>
          <p:nvPr/>
        </p:nvSpPr>
        <p:spPr>
          <a:xfrm>
            <a:off x="4178117" y="4177177"/>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Cyclic redundancy check</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p:cNvSpPr/>
          <p:nvPr/>
        </p:nvSpPr>
        <p:spPr>
          <a:xfrm>
            <a:off x="3288680" y="5133833"/>
            <a:ext cx="234000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Data link layer</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262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Modes of connection: Wireless – Wi Fi and Bluetooth</a:t>
            </a:r>
          </a:p>
        </p:txBody>
      </p:sp>
      <p:pic>
        <p:nvPicPr>
          <p:cNvPr id="51" name="Picture 20" descr="Image result for wireless">
            <a:extLst>
              <a:ext uri="{FF2B5EF4-FFF2-40B4-BE49-F238E27FC236}">
                <a16:creationId xmlns:a16="http://schemas.microsoft.com/office/drawing/2014/main" id="{DCFAE9DF-ACC4-4CC8-988E-2FD161896C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78" y="1768101"/>
            <a:ext cx="1935609" cy="132468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3A655D59-A58D-413F-AD5D-2DE8C11CAF22}"/>
              </a:ext>
            </a:extLst>
          </p:cNvPr>
          <p:cNvSpPr/>
          <p:nvPr/>
        </p:nvSpPr>
        <p:spPr>
          <a:xfrm>
            <a:off x="2494052" y="1768101"/>
            <a:ext cx="2400299" cy="142251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Wi-Fi is ideal around the home as it </a:t>
            </a:r>
            <a:r>
              <a:rPr kumimoji="0" lang="en-GB" sz="1100" b="0" i="0" u="none" strike="noStrike" kern="1200" cap="none" spc="0" normalizeH="0" baseline="0" noProof="0">
                <a:ln>
                  <a:noFill/>
                </a:ln>
                <a:solidFill>
                  <a:prstClr val="black"/>
                </a:solidFill>
                <a:effectLst/>
                <a:uLnTx/>
                <a:uFillTx/>
                <a:latin typeface="Calibri" panose="020F0502020204030204"/>
                <a:ea typeface="+mn-ea"/>
                <a:cs typeface="Calibri"/>
              </a:rPr>
              <a:t>has a long range and needs no cables.</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262536C-5155-436F-8F46-A8C96F590795}"/>
              </a:ext>
            </a:extLst>
          </p:cNvPr>
          <p:cNvPicPr>
            <a:picLocks noChangeAspect="1"/>
          </p:cNvPicPr>
          <p:nvPr/>
        </p:nvPicPr>
        <p:blipFill>
          <a:blip r:embed="rId4"/>
          <a:stretch>
            <a:fillRect/>
          </a:stretch>
        </p:blipFill>
        <p:spPr>
          <a:xfrm>
            <a:off x="5676275" y="1768101"/>
            <a:ext cx="1060026" cy="1422512"/>
          </a:xfrm>
          <a:prstGeom prst="rect">
            <a:avLst/>
          </a:prstGeom>
        </p:spPr>
      </p:pic>
      <p:sp>
        <p:nvSpPr>
          <p:cNvPr id="74" name="Rectangle 73">
            <a:extLst>
              <a:ext uri="{FF2B5EF4-FFF2-40B4-BE49-F238E27FC236}">
                <a16:creationId xmlns:a16="http://schemas.microsoft.com/office/drawing/2014/main" id="{EB6D5898-4AB5-4B0F-A201-E5096B931B3A}"/>
              </a:ext>
            </a:extLst>
          </p:cNvPr>
          <p:cNvSpPr/>
          <p:nvPr/>
        </p:nvSpPr>
        <p:spPr>
          <a:xfrm>
            <a:off x="7105555" y="1775756"/>
            <a:ext cx="2400299" cy="142251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Bluetooth ideal for personal devices as it has short range..</a:t>
            </a:r>
          </a:p>
        </p:txBody>
      </p:sp>
      <p:graphicFrame>
        <p:nvGraphicFramePr>
          <p:cNvPr id="4" name="Table 4">
            <a:extLst>
              <a:ext uri="{FF2B5EF4-FFF2-40B4-BE49-F238E27FC236}">
                <a16:creationId xmlns:a16="http://schemas.microsoft.com/office/drawing/2014/main" id="{EDC582E9-F966-4A42-AB9A-C381EF17240B}"/>
              </a:ext>
            </a:extLst>
          </p:cNvPr>
          <p:cNvGraphicFramePr>
            <a:graphicFrameLocks noGrp="1"/>
          </p:cNvGraphicFramePr>
          <p:nvPr/>
        </p:nvGraphicFramePr>
        <p:xfrm>
          <a:off x="319178" y="3804728"/>
          <a:ext cx="3671800" cy="1483360"/>
        </p:xfrm>
        <a:graphic>
          <a:graphicData uri="http://schemas.openxmlformats.org/drawingml/2006/table">
            <a:tbl>
              <a:tblPr firstRow="1" bandRow="1">
                <a:tableStyleId>{5C22544A-7EE6-4342-B048-85BDC9FD1C3A}</a:tableStyleId>
              </a:tblPr>
              <a:tblGrid>
                <a:gridCol w="1835900">
                  <a:extLst>
                    <a:ext uri="{9D8B030D-6E8A-4147-A177-3AD203B41FA5}">
                      <a16:colId xmlns:a16="http://schemas.microsoft.com/office/drawing/2014/main" val="2079125265"/>
                    </a:ext>
                  </a:extLst>
                </a:gridCol>
                <a:gridCol w="1835900">
                  <a:extLst>
                    <a:ext uri="{9D8B030D-6E8A-4147-A177-3AD203B41FA5}">
                      <a16:colId xmlns:a16="http://schemas.microsoft.com/office/drawing/2014/main" val="1149591363"/>
                    </a:ext>
                  </a:extLst>
                </a:gridCol>
              </a:tblGrid>
              <a:tr h="370840">
                <a:tc gridSpan="2">
                  <a:txBody>
                    <a:bodyPr/>
                    <a:lstStyle/>
                    <a:p>
                      <a:pPr algn="ctr"/>
                      <a:r>
                        <a:rPr lang="en-GB" sz="1400" dirty="0"/>
                        <a:t>Wi-Fi</a:t>
                      </a:r>
                    </a:p>
                  </a:txBody>
                  <a:tcPr anchor="ctr"/>
                </a:tc>
                <a:tc hMerge="1">
                  <a:txBody>
                    <a:bodyPr/>
                    <a:lstStyle/>
                    <a:p>
                      <a:endParaRPr lang="en-GB" dirty="0"/>
                    </a:p>
                  </a:txBody>
                  <a:tcPr/>
                </a:tc>
                <a:extLst>
                  <a:ext uri="{0D108BD9-81ED-4DB2-BD59-A6C34878D82A}">
                    <a16:rowId xmlns:a16="http://schemas.microsoft.com/office/drawing/2014/main" val="2971483070"/>
                  </a:ext>
                </a:extLst>
              </a:tr>
              <a:tr h="370840">
                <a:tc>
                  <a:txBody>
                    <a:bodyPr/>
                    <a:lstStyle/>
                    <a:p>
                      <a:r>
                        <a:rPr lang="en-GB" sz="1100" dirty="0"/>
                        <a:t>Range</a:t>
                      </a:r>
                    </a:p>
                  </a:txBody>
                  <a:tcPr anchor="ctr"/>
                </a:tc>
                <a:tc>
                  <a:txBody>
                    <a:bodyPr/>
                    <a:lstStyle/>
                    <a:p>
                      <a:r>
                        <a:rPr lang="en-GB" sz="1100" dirty="0"/>
                        <a:t>100m</a:t>
                      </a:r>
                    </a:p>
                  </a:txBody>
                  <a:tcPr anchor="ctr"/>
                </a:tc>
                <a:extLst>
                  <a:ext uri="{0D108BD9-81ED-4DB2-BD59-A6C34878D82A}">
                    <a16:rowId xmlns:a16="http://schemas.microsoft.com/office/drawing/2014/main" val="4035859551"/>
                  </a:ext>
                </a:extLst>
              </a:tr>
              <a:tr h="370840">
                <a:tc>
                  <a:txBody>
                    <a:bodyPr/>
                    <a:lstStyle/>
                    <a:p>
                      <a:r>
                        <a:rPr lang="en-GB" sz="1100" dirty="0"/>
                        <a:t>Bandwidth</a:t>
                      </a:r>
                    </a:p>
                  </a:txBody>
                  <a:tcPr anchor="ctr"/>
                </a:tc>
                <a:tc>
                  <a:txBody>
                    <a:bodyPr/>
                    <a:lstStyle/>
                    <a:p>
                      <a:r>
                        <a:rPr lang="en-GB" sz="1100" dirty="0"/>
                        <a:t>High</a:t>
                      </a:r>
                    </a:p>
                  </a:txBody>
                  <a:tcPr anchor="ctr"/>
                </a:tc>
                <a:extLst>
                  <a:ext uri="{0D108BD9-81ED-4DB2-BD59-A6C34878D82A}">
                    <a16:rowId xmlns:a16="http://schemas.microsoft.com/office/drawing/2014/main" val="797686052"/>
                  </a:ext>
                </a:extLst>
              </a:tr>
              <a:tr h="370840">
                <a:tc>
                  <a:txBody>
                    <a:bodyPr/>
                    <a:lstStyle/>
                    <a:p>
                      <a:r>
                        <a:rPr lang="en-GB" sz="1100" dirty="0"/>
                        <a:t>Power consumption</a:t>
                      </a:r>
                    </a:p>
                  </a:txBody>
                  <a:tcPr anchor="ctr"/>
                </a:tc>
                <a:tc>
                  <a:txBody>
                    <a:bodyPr/>
                    <a:lstStyle/>
                    <a:p>
                      <a:r>
                        <a:rPr lang="en-GB" sz="1100" dirty="0"/>
                        <a:t>High</a:t>
                      </a:r>
                    </a:p>
                  </a:txBody>
                  <a:tcPr anchor="ctr"/>
                </a:tc>
                <a:extLst>
                  <a:ext uri="{0D108BD9-81ED-4DB2-BD59-A6C34878D82A}">
                    <a16:rowId xmlns:a16="http://schemas.microsoft.com/office/drawing/2014/main" val="1294566657"/>
                  </a:ext>
                </a:extLst>
              </a:tr>
            </a:tbl>
          </a:graphicData>
        </a:graphic>
      </p:graphicFrame>
      <p:graphicFrame>
        <p:nvGraphicFramePr>
          <p:cNvPr id="77" name="Table 4">
            <a:extLst>
              <a:ext uri="{FF2B5EF4-FFF2-40B4-BE49-F238E27FC236}">
                <a16:creationId xmlns:a16="http://schemas.microsoft.com/office/drawing/2014/main" id="{3C3D0E75-EF48-4706-9C78-746CFFAAAC9A}"/>
              </a:ext>
            </a:extLst>
          </p:cNvPr>
          <p:cNvGraphicFramePr>
            <a:graphicFrameLocks noGrp="1"/>
          </p:cNvGraphicFramePr>
          <p:nvPr/>
        </p:nvGraphicFramePr>
        <p:xfrm>
          <a:off x="5676275" y="3804728"/>
          <a:ext cx="3671800" cy="1483360"/>
        </p:xfrm>
        <a:graphic>
          <a:graphicData uri="http://schemas.openxmlformats.org/drawingml/2006/table">
            <a:tbl>
              <a:tblPr firstRow="1" bandRow="1">
                <a:tableStyleId>{5C22544A-7EE6-4342-B048-85BDC9FD1C3A}</a:tableStyleId>
              </a:tblPr>
              <a:tblGrid>
                <a:gridCol w="1835900">
                  <a:extLst>
                    <a:ext uri="{9D8B030D-6E8A-4147-A177-3AD203B41FA5}">
                      <a16:colId xmlns:a16="http://schemas.microsoft.com/office/drawing/2014/main" val="2079125265"/>
                    </a:ext>
                  </a:extLst>
                </a:gridCol>
                <a:gridCol w="1835900">
                  <a:extLst>
                    <a:ext uri="{9D8B030D-6E8A-4147-A177-3AD203B41FA5}">
                      <a16:colId xmlns:a16="http://schemas.microsoft.com/office/drawing/2014/main" val="1149591363"/>
                    </a:ext>
                  </a:extLst>
                </a:gridCol>
              </a:tblGrid>
              <a:tr h="370840">
                <a:tc gridSpan="2">
                  <a:txBody>
                    <a:bodyPr/>
                    <a:lstStyle/>
                    <a:p>
                      <a:pPr algn="ctr"/>
                      <a:r>
                        <a:rPr lang="en-GB" sz="1400" dirty="0"/>
                        <a:t>Bluetooth</a:t>
                      </a:r>
                    </a:p>
                  </a:txBody>
                  <a:tcPr anchor="ctr"/>
                </a:tc>
                <a:tc hMerge="1">
                  <a:txBody>
                    <a:bodyPr/>
                    <a:lstStyle/>
                    <a:p>
                      <a:endParaRPr lang="en-GB" dirty="0"/>
                    </a:p>
                  </a:txBody>
                  <a:tcPr/>
                </a:tc>
                <a:extLst>
                  <a:ext uri="{0D108BD9-81ED-4DB2-BD59-A6C34878D82A}">
                    <a16:rowId xmlns:a16="http://schemas.microsoft.com/office/drawing/2014/main" val="2971483070"/>
                  </a:ext>
                </a:extLst>
              </a:tr>
              <a:tr h="370840">
                <a:tc>
                  <a:txBody>
                    <a:bodyPr/>
                    <a:lstStyle/>
                    <a:p>
                      <a:r>
                        <a:rPr lang="en-GB" sz="1100" dirty="0"/>
                        <a:t>Range</a:t>
                      </a:r>
                    </a:p>
                  </a:txBody>
                  <a:tcPr anchor="ctr"/>
                </a:tc>
                <a:tc>
                  <a:txBody>
                    <a:bodyPr/>
                    <a:lstStyle/>
                    <a:p>
                      <a:r>
                        <a:rPr lang="en-GB" sz="1100" dirty="0"/>
                        <a:t>10m</a:t>
                      </a:r>
                    </a:p>
                  </a:txBody>
                  <a:tcPr anchor="ctr"/>
                </a:tc>
                <a:extLst>
                  <a:ext uri="{0D108BD9-81ED-4DB2-BD59-A6C34878D82A}">
                    <a16:rowId xmlns:a16="http://schemas.microsoft.com/office/drawing/2014/main" val="4035859551"/>
                  </a:ext>
                </a:extLst>
              </a:tr>
              <a:tr h="370840">
                <a:tc>
                  <a:txBody>
                    <a:bodyPr/>
                    <a:lstStyle/>
                    <a:p>
                      <a:r>
                        <a:rPr lang="en-GB" sz="1100" dirty="0"/>
                        <a:t>Bandwidth</a:t>
                      </a:r>
                    </a:p>
                  </a:txBody>
                  <a:tcPr anchor="ctr"/>
                </a:tc>
                <a:tc>
                  <a:txBody>
                    <a:bodyPr/>
                    <a:lstStyle/>
                    <a:p>
                      <a:r>
                        <a:rPr lang="en-GB" sz="1100" dirty="0"/>
                        <a:t>Low</a:t>
                      </a:r>
                    </a:p>
                  </a:txBody>
                  <a:tcPr anchor="ctr"/>
                </a:tc>
                <a:extLst>
                  <a:ext uri="{0D108BD9-81ED-4DB2-BD59-A6C34878D82A}">
                    <a16:rowId xmlns:a16="http://schemas.microsoft.com/office/drawing/2014/main" val="797686052"/>
                  </a:ext>
                </a:extLst>
              </a:tr>
              <a:tr h="370840">
                <a:tc>
                  <a:txBody>
                    <a:bodyPr/>
                    <a:lstStyle/>
                    <a:p>
                      <a:r>
                        <a:rPr lang="en-GB" sz="1100" dirty="0"/>
                        <a:t>Power consumption</a:t>
                      </a:r>
                    </a:p>
                  </a:txBody>
                  <a:tcPr anchor="ctr"/>
                </a:tc>
                <a:tc>
                  <a:txBody>
                    <a:bodyPr/>
                    <a:lstStyle/>
                    <a:p>
                      <a:r>
                        <a:rPr lang="en-GB" sz="1100" dirty="0"/>
                        <a:t>Low</a:t>
                      </a:r>
                    </a:p>
                  </a:txBody>
                  <a:tcPr anchor="ctr"/>
                </a:tc>
                <a:extLst>
                  <a:ext uri="{0D108BD9-81ED-4DB2-BD59-A6C34878D82A}">
                    <a16:rowId xmlns:a16="http://schemas.microsoft.com/office/drawing/2014/main" val="1294566657"/>
                  </a:ext>
                </a:extLst>
              </a:tr>
            </a:tbl>
          </a:graphicData>
        </a:graphic>
      </p:graphicFrame>
    </p:spTree>
    <p:extLst>
      <p:ext uri="{BB962C8B-B14F-4D97-AF65-F5344CB8AC3E}">
        <p14:creationId xmlns:p14="http://schemas.microsoft.com/office/powerpoint/2010/main" val="143802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Benefits and drawbacks of wired versus wireless connection</a:t>
            </a:r>
          </a:p>
        </p:txBody>
      </p:sp>
      <p:sp>
        <p:nvSpPr>
          <p:cNvPr id="7" name="Rectangle 6">
            <a:extLst>
              <a:ext uri="{FF2B5EF4-FFF2-40B4-BE49-F238E27FC236}">
                <a16:creationId xmlns:a16="http://schemas.microsoft.com/office/drawing/2014/main" id="{E533F961-12BD-484B-91F2-4C1D0CBCF547}"/>
              </a:ext>
            </a:extLst>
          </p:cNvPr>
          <p:cNvSpPr/>
          <p:nvPr/>
        </p:nvSpPr>
        <p:spPr>
          <a:xfrm>
            <a:off x="5046775" y="1700981"/>
            <a:ext cx="4637999" cy="5063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563A735-DBBB-4855-A4BF-E816CBAF9DBE}"/>
              </a:ext>
            </a:extLst>
          </p:cNvPr>
          <p:cNvSpPr/>
          <p:nvPr/>
        </p:nvSpPr>
        <p:spPr>
          <a:xfrm>
            <a:off x="206477" y="1700981"/>
            <a:ext cx="4713592" cy="5063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167E9-1E72-4E2D-91C2-D54F3B984BE7}"/>
              </a:ext>
            </a:extLst>
          </p:cNvPr>
          <p:cNvSpPr txBox="1"/>
          <p:nvPr/>
        </p:nvSpPr>
        <p:spPr>
          <a:xfrm>
            <a:off x="319178" y="1358136"/>
            <a:ext cx="344517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Green indicates advantages, red indicates disadvantages.</a:t>
            </a:r>
          </a:p>
        </p:txBody>
      </p:sp>
      <p:sp>
        <p:nvSpPr>
          <p:cNvPr id="10" name="Rectangle 9">
            <a:extLst>
              <a:ext uri="{FF2B5EF4-FFF2-40B4-BE49-F238E27FC236}">
                <a16:creationId xmlns:a16="http://schemas.microsoft.com/office/drawing/2014/main" id="{D47E3A39-1EC4-4245-B2C8-83B4F40A47F4}"/>
              </a:ext>
            </a:extLst>
          </p:cNvPr>
          <p:cNvSpPr/>
          <p:nvPr/>
        </p:nvSpPr>
        <p:spPr>
          <a:xfrm>
            <a:off x="319177" y="1784644"/>
            <a:ext cx="4469133" cy="43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Wired networks</a:t>
            </a:r>
          </a:p>
        </p:txBody>
      </p:sp>
      <p:sp>
        <p:nvSpPr>
          <p:cNvPr id="11" name="Rectangle 10">
            <a:extLst>
              <a:ext uri="{FF2B5EF4-FFF2-40B4-BE49-F238E27FC236}">
                <a16:creationId xmlns:a16="http://schemas.microsoft.com/office/drawing/2014/main" id="{633858EB-44D6-42A6-B236-2D3D6497D50A}"/>
              </a:ext>
            </a:extLst>
          </p:cNvPr>
          <p:cNvSpPr/>
          <p:nvPr/>
        </p:nvSpPr>
        <p:spPr>
          <a:xfrm>
            <a:off x="5152103" y="1780448"/>
            <a:ext cx="4405965" cy="43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Wireless networks</a:t>
            </a:r>
          </a:p>
        </p:txBody>
      </p:sp>
      <p:sp>
        <p:nvSpPr>
          <p:cNvPr id="12" name="Rectangle 11">
            <a:extLst>
              <a:ext uri="{FF2B5EF4-FFF2-40B4-BE49-F238E27FC236}">
                <a16:creationId xmlns:a16="http://schemas.microsoft.com/office/drawing/2014/main" id="{568BB473-C73D-4C5C-A074-29D6630C128F}"/>
              </a:ext>
            </a:extLst>
          </p:cNvPr>
          <p:cNvSpPr/>
          <p:nvPr/>
        </p:nvSpPr>
        <p:spPr>
          <a:xfrm>
            <a:off x="319178" y="2389814"/>
            <a:ext cx="4469132" cy="1946641"/>
          </a:xfrm>
          <a:prstGeom prst="rect">
            <a:avLst/>
          </a:prstGeom>
          <a:solidFill>
            <a:srgbClr val="E2F0D9">
              <a:alpha val="30196"/>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Advantages:</a:t>
            </a:r>
          </a:p>
        </p:txBody>
      </p:sp>
      <p:sp>
        <p:nvSpPr>
          <p:cNvPr id="13" name="Rectangle 12">
            <a:extLst>
              <a:ext uri="{FF2B5EF4-FFF2-40B4-BE49-F238E27FC236}">
                <a16:creationId xmlns:a16="http://schemas.microsoft.com/office/drawing/2014/main" id="{E2B75DD6-282F-4F52-BAA0-34DAACCD3AD8}"/>
              </a:ext>
            </a:extLst>
          </p:cNvPr>
          <p:cNvSpPr/>
          <p:nvPr/>
        </p:nvSpPr>
        <p:spPr>
          <a:xfrm>
            <a:off x="5152103" y="2387423"/>
            <a:ext cx="4405965" cy="1946641"/>
          </a:xfrm>
          <a:prstGeom prst="rect">
            <a:avLst/>
          </a:prstGeom>
          <a:solidFill>
            <a:srgbClr val="E2F0D9">
              <a:alpha val="30196"/>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Advantages:</a:t>
            </a:r>
          </a:p>
        </p:txBody>
      </p:sp>
      <p:sp>
        <p:nvSpPr>
          <p:cNvPr id="14" name="Rectangle 13">
            <a:extLst>
              <a:ext uri="{FF2B5EF4-FFF2-40B4-BE49-F238E27FC236}">
                <a16:creationId xmlns:a16="http://schemas.microsoft.com/office/drawing/2014/main" id="{0A7CC5B0-1A1C-49A6-A85E-ABFA7F6FD6B0}"/>
              </a:ext>
            </a:extLst>
          </p:cNvPr>
          <p:cNvSpPr/>
          <p:nvPr/>
        </p:nvSpPr>
        <p:spPr>
          <a:xfrm>
            <a:off x="319177" y="4643363"/>
            <a:ext cx="4469133" cy="1946641"/>
          </a:xfrm>
          <a:prstGeom prst="rect">
            <a:avLst/>
          </a:prstGeom>
          <a:solidFill>
            <a:srgbClr val="FFCCFF">
              <a:alpha val="20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Disadvantages:</a:t>
            </a:r>
          </a:p>
        </p:txBody>
      </p:sp>
      <p:sp>
        <p:nvSpPr>
          <p:cNvPr id="15" name="Rectangle 14">
            <a:extLst>
              <a:ext uri="{FF2B5EF4-FFF2-40B4-BE49-F238E27FC236}">
                <a16:creationId xmlns:a16="http://schemas.microsoft.com/office/drawing/2014/main" id="{7B00D065-FD9F-4ACD-AFF5-DBBAFD1F24BE}"/>
              </a:ext>
            </a:extLst>
          </p:cNvPr>
          <p:cNvSpPr/>
          <p:nvPr/>
        </p:nvSpPr>
        <p:spPr>
          <a:xfrm>
            <a:off x="5152104" y="4640972"/>
            <a:ext cx="4405964" cy="1946641"/>
          </a:xfrm>
          <a:prstGeom prst="rect">
            <a:avLst/>
          </a:prstGeom>
          <a:solidFill>
            <a:srgbClr val="FFCCFF">
              <a:alpha val="20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Disadvantages:</a:t>
            </a:r>
          </a:p>
        </p:txBody>
      </p:sp>
      <p:sp>
        <p:nvSpPr>
          <p:cNvPr id="16" name="Rectangle 15">
            <a:extLst>
              <a:ext uri="{FF2B5EF4-FFF2-40B4-BE49-F238E27FC236}">
                <a16:creationId xmlns:a16="http://schemas.microsoft.com/office/drawing/2014/main" id="{CDBF583F-141B-445B-B7AE-3246E948A362}"/>
              </a:ext>
            </a:extLst>
          </p:cNvPr>
          <p:cNvSpPr/>
          <p:nvPr/>
        </p:nvSpPr>
        <p:spPr>
          <a:xfrm>
            <a:off x="427329" y="3693023"/>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Transfer speeds tend to be faster on this type of network.</a:t>
            </a:r>
          </a:p>
        </p:txBody>
      </p:sp>
      <p:sp>
        <p:nvSpPr>
          <p:cNvPr id="17" name="Rectangle 16">
            <a:extLst>
              <a:ext uri="{FF2B5EF4-FFF2-40B4-BE49-F238E27FC236}">
                <a16:creationId xmlns:a16="http://schemas.microsoft.com/office/drawing/2014/main" id="{30B32468-56B1-4F87-8C5F-A9154E458B90}"/>
              </a:ext>
            </a:extLst>
          </p:cNvPr>
          <p:cNvSpPr/>
          <p:nvPr/>
        </p:nvSpPr>
        <p:spPr>
          <a:xfrm>
            <a:off x="434416" y="2643087"/>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More secure / easier to secure this type of network.</a:t>
            </a:r>
          </a:p>
        </p:txBody>
      </p:sp>
      <p:sp>
        <p:nvSpPr>
          <p:cNvPr id="18" name="Rectangle 17">
            <a:extLst>
              <a:ext uri="{FF2B5EF4-FFF2-40B4-BE49-F238E27FC236}">
                <a16:creationId xmlns:a16="http://schemas.microsoft.com/office/drawing/2014/main" id="{278A096B-F800-4DA1-A571-E2CD0F8CD15A}"/>
              </a:ext>
            </a:extLst>
          </p:cNvPr>
          <p:cNvSpPr/>
          <p:nvPr/>
        </p:nvSpPr>
        <p:spPr>
          <a:xfrm>
            <a:off x="427331" y="3197341"/>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Connections and connection speeds tend to be more reliable.</a:t>
            </a:r>
          </a:p>
        </p:txBody>
      </p:sp>
      <p:sp>
        <p:nvSpPr>
          <p:cNvPr id="19" name="Rectangle 18">
            <a:extLst>
              <a:ext uri="{FF2B5EF4-FFF2-40B4-BE49-F238E27FC236}">
                <a16:creationId xmlns:a16="http://schemas.microsoft.com/office/drawing/2014/main" id="{25E7760F-AAD2-48FF-9928-C11ABF27CE00}"/>
              </a:ext>
            </a:extLst>
          </p:cNvPr>
          <p:cNvSpPr/>
          <p:nvPr/>
        </p:nvSpPr>
        <p:spPr>
          <a:xfrm>
            <a:off x="436790" y="4915775"/>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Users location is limited by need for a cable connection.</a:t>
            </a:r>
          </a:p>
        </p:txBody>
      </p:sp>
      <p:sp>
        <p:nvSpPr>
          <p:cNvPr id="20" name="Rectangle 19">
            <a:extLst>
              <a:ext uri="{FF2B5EF4-FFF2-40B4-BE49-F238E27FC236}">
                <a16:creationId xmlns:a16="http://schemas.microsoft.com/office/drawing/2014/main" id="{642BA25B-8472-40BE-A07C-1C42B9AF570D}"/>
              </a:ext>
            </a:extLst>
          </p:cNvPr>
          <p:cNvSpPr/>
          <p:nvPr/>
        </p:nvSpPr>
        <p:spPr>
          <a:xfrm>
            <a:off x="440949" y="5992666"/>
            <a:ext cx="4252823" cy="4112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Lots of cables, connections, ports and more physical hardware needed.</a:t>
            </a:r>
          </a:p>
        </p:txBody>
      </p:sp>
      <p:sp>
        <p:nvSpPr>
          <p:cNvPr id="21" name="Rectangle 20">
            <a:extLst>
              <a:ext uri="{FF2B5EF4-FFF2-40B4-BE49-F238E27FC236}">
                <a16:creationId xmlns:a16="http://schemas.microsoft.com/office/drawing/2014/main" id="{E24FDBAF-8008-4AF6-A877-049B2DF04BBE}"/>
              </a:ext>
            </a:extLst>
          </p:cNvPr>
          <p:cNvSpPr/>
          <p:nvPr/>
        </p:nvSpPr>
        <p:spPr>
          <a:xfrm>
            <a:off x="429806" y="5461819"/>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Generally less convenient to share files as physical connection required.</a:t>
            </a:r>
          </a:p>
        </p:txBody>
      </p:sp>
      <p:sp>
        <p:nvSpPr>
          <p:cNvPr id="22" name="Rectangle 21">
            <a:extLst>
              <a:ext uri="{FF2B5EF4-FFF2-40B4-BE49-F238E27FC236}">
                <a16:creationId xmlns:a16="http://schemas.microsoft.com/office/drawing/2014/main" id="{E57E257E-0EE0-4A65-ABD2-7BF074595724}"/>
              </a:ext>
            </a:extLst>
          </p:cNvPr>
          <p:cNvSpPr/>
          <p:nvPr/>
        </p:nvSpPr>
        <p:spPr>
          <a:xfrm>
            <a:off x="5221234" y="3746638"/>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Users can access network from anywhere within range.</a:t>
            </a:r>
          </a:p>
        </p:txBody>
      </p:sp>
      <p:sp>
        <p:nvSpPr>
          <p:cNvPr id="23" name="Rectangle 22">
            <a:extLst>
              <a:ext uri="{FF2B5EF4-FFF2-40B4-BE49-F238E27FC236}">
                <a16:creationId xmlns:a16="http://schemas.microsoft.com/office/drawing/2014/main" id="{4D1081EB-D9C2-4685-BAC2-93118636E63A}"/>
              </a:ext>
            </a:extLst>
          </p:cNvPr>
          <p:cNvSpPr/>
          <p:nvPr/>
        </p:nvSpPr>
        <p:spPr>
          <a:xfrm>
            <a:off x="5241044" y="5993701"/>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Far less complicated physically, less disruptive to set up.</a:t>
            </a:r>
          </a:p>
        </p:txBody>
      </p:sp>
      <p:sp>
        <p:nvSpPr>
          <p:cNvPr id="24" name="Rectangle 23">
            <a:extLst>
              <a:ext uri="{FF2B5EF4-FFF2-40B4-BE49-F238E27FC236}">
                <a16:creationId xmlns:a16="http://schemas.microsoft.com/office/drawing/2014/main" id="{9194D3B5-2263-40C4-90D9-BCCC0C63F78C}"/>
              </a:ext>
            </a:extLst>
          </p:cNvPr>
          <p:cNvSpPr/>
          <p:nvPr/>
        </p:nvSpPr>
        <p:spPr>
          <a:xfrm>
            <a:off x="5218760" y="2640710"/>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Tends to be easier to share </a:t>
            </a:r>
            <a:r>
              <a:rPr kumimoji="0" lang="en-GB" sz="1100" b="0" i="0" u="none" strike="noStrike" kern="1200" cap="none" spc="0" normalizeH="0" baseline="0" noProof="0">
                <a:ln>
                  <a:noFill/>
                </a:ln>
                <a:solidFill>
                  <a:prstClr val="white"/>
                </a:solidFill>
                <a:effectLst/>
                <a:uLnTx/>
                <a:uFillTx/>
                <a:latin typeface="Calibri" panose="020F0502020204030204"/>
                <a:ea typeface="+mn-ea"/>
                <a:cs typeface="+mn-cs"/>
              </a:rPr>
              <a:t>files as </a:t>
            </a: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physical connections not required.</a:t>
            </a:r>
          </a:p>
        </p:txBody>
      </p:sp>
      <p:sp>
        <p:nvSpPr>
          <p:cNvPr id="25" name="Rectangle 24">
            <a:extLst>
              <a:ext uri="{FF2B5EF4-FFF2-40B4-BE49-F238E27FC236}">
                <a16:creationId xmlns:a16="http://schemas.microsoft.com/office/drawing/2014/main" id="{853B635E-31FF-4BEA-85B4-9BDF0079B146}"/>
              </a:ext>
            </a:extLst>
          </p:cNvPr>
          <p:cNvSpPr/>
          <p:nvPr/>
        </p:nvSpPr>
        <p:spPr>
          <a:xfrm>
            <a:off x="5225846" y="3210059"/>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Transfer speeds to be slower on this type of network.</a:t>
            </a:r>
          </a:p>
        </p:txBody>
      </p:sp>
      <p:sp>
        <p:nvSpPr>
          <p:cNvPr id="26" name="Rectangle 25">
            <a:extLst>
              <a:ext uri="{FF2B5EF4-FFF2-40B4-BE49-F238E27FC236}">
                <a16:creationId xmlns:a16="http://schemas.microsoft.com/office/drawing/2014/main" id="{C15122E1-E0DD-4019-A076-C6F2E338728A}"/>
              </a:ext>
            </a:extLst>
          </p:cNvPr>
          <p:cNvSpPr/>
          <p:nvPr/>
        </p:nvSpPr>
        <p:spPr>
          <a:xfrm>
            <a:off x="5207614" y="4933405"/>
            <a:ext cx="4252823" cy="4112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Less secure / more steps need to be taken to make sure its secure.</a:t>
            </a:r>
          </a:p>
        </p:txBody>
      </p:sp>
      <p:sp>
        <p:nvSpPr>
          <p:cNvPr id="27" name="Rectangle 26">
            <a:extLst>
              <a:ext uri="{FF2B5EF4-FFF2-40B4-BE49-F238E27FC236}">
                <a16:creationId xmlns:a16="http://schemas.microsoft.com/office/drawing/2014/main" id="{4674C6E1-67EE-40A2-A3C9-2B8C685C03BE}"/>
              </a:ext>
            </a:extLst>
          </p:cNvPr>
          <p:cNvSpPr/>
          <p:nvPr/>
        </p:nvSpPr>
        <p:spPr>
          <a:xfrm>
            <a:off x="5206004" y="5466031"/>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Connection tends to be less reliable and can easily be blocked by walls and other physical infrastructure.</a:t>
            </a:r>
          </a:p>
        </p:txBody>
      </p:sp>
    </p:spTree>
    <p:extLst>
      <p:ext uri="{BB962C8B-B14F-4D97-AF65-F5344CB8AC3E}">
        <p14:creationId xmlns:p14="http://schemas.microsoft.com/office/powerpoint/2010/main" val="1235219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Recommending a connection for a given scenario</a:t>
            </a:r>
          </a:p>
        </p:txBody>
      </p:sp>
      <p:sp>
        <p:nvSpPr>
          <p:cNvPr id="3" name="TextBox 2">
            <a:extLst>
              <a:ext uri="{FF2B5EF4-FFF2-40B4-BE49-F238E27FC236}">
                <a16:creationId xmlns:a16="http://schemas.microsoft.com/office/drawing/2014/main" id="{EEE04E57-8676-4E3D-B87F-7A9210814140}"/>
              </a:ext>
            </a:extLst>
          </p:cNvPr>
          <p:cNvSpPr txBox="1"/>
          <p:nvPr/>
        </p:nvSpPr>
        <p:spPr>
          <a:xfrm>
            <a:off x="319178" y="1564731"/>
            <a:ext cx="890348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local school has a set of very old buildings which where built long before the modern Internet took shape.  They wish to install a teachers PC in each classroom and students should be able to connect to the network from any location.  Reliable connections are required but fast data transfer speeds are not essential.  State whether you would recommend a wired, wireless or hybrid solution and provide reasons to back this up.</a:t>
            </a:r>
          </a:p>
        </p:txBody>
      </p:sp>
      <p:sp>
        <p:nvSpPr>
          <p:cNvPr id="5" name="TextBox 4">
            <a:extLst>
              <a:ext uri="{FF2B5EF4-FFF2-40B4-BE49-F238E27FC236}">
                <a16:creationId xmlns:a16="http://schemas.microsoft.com/office/drawing/2014/main" id="{A811844A-02AF-4F99-B256-5E88B8498220}"/>
              </a:ext>
            </a:extLst>
          </p:cNvPr>
          <p:cNvSpPr txBox="1"/>
          <p:nvPr/>
        </p:nvSpPr>
        <p:spPr>
          <a:xfrm>
            <a:off x="333555" y="4027753"/>
            <a:ext cx="890348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brand new state of the art building is being designed for a large scale corporate business.  It is essential that the business has a very reliable, fast and secure data transfer on its network.  State whether you would recommend a wired, wireless or hybrid solution and provide reasons to back this up.</a:t>
            </a:r>
          </a:p>
        </p:txBody>
      </p:sp>
      <p:sp>
        <p:nvSpPr>
          <p:cNvPr id="7" name="Rectangle 6">
            <a:extLst>
              <a:ext uri="{FF2B5EF4-FFF2-40B4-BE49-F238E27FC236}">
                <a16:creationId xmlns:a16="http://schemas.microsoft.com/office/drawing/2014/main" id="{11D16E9F-680C-4B4B-9D62-35E10384CB6B}"/>
              </a:ext>
            </a:extLst>
          </p:cNvPr>
          <p:cNvSpPr/>
          <p:nvPr/>
        </p:nvSpPr>
        <p:spPr>
          <a:xfrm>
            <a:off x="333555" y="2319028"/>
            <a:ext cx="9238890" cy="1576363"/>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A hybrid system would be best here. Wired connections to each room would avoid the issue of radio waves being absorbed by obstructions. The teachers' PCs should be wired to the wall. Each room should a wireless access point so that students can access the network from anywhere.</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01E053B-6373-4D4E-9916-9E84523467CA}"/>
              </a:ext>
            </a:extLst>
          </p:cNvPr>
          <p:cNvSpPr/>
          <p:nvPr/>
        </p:nvSpPr>
        <p:spPr>
          <a:xfrm>
            <a:off x="319178" y="4591002"/>
            <a:ext cx="9238890" cy="1576363"/>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A wireless mesh topology would work well here.  Wireless so the network can be accessed from anywhere and also a new building would allow signals to travel swiftly and strongly through walls. A mesh topology would make the connection fast due to the boosting effect of each device. Also, the network would be </a:t>
            </a:r>
            <a:r>
              <a:rPr kumimoji="0" lang="en-GB" sz="1100" b="0" i="0" u="none" strike="noStrike" kern="1200" cap="none" spc="0" normalizeH="0" baseline="0" noProof="0">
                <a:ln>
                  <a:noFill/>
                </a:ln>
                <a:solidFill>
                  <a:prstClr val="black"/>
                </a:solidFill>
                <a:effectLst/>
                <a:uLnTx/>
                <a:uFillTx/>
                <a:latin typeface="Calibri" panose="020F0502020204030204"/>
                <a:ea typeface="+mn-ea"/>
                <a:cs typeface="Calibri"/>
              </a:rPr>
              <a:t>reliable because the mesh does not have a single point of failure and has lots of room for redundancies.</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2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9178" y="1271746"/>
            <a:ext cx="9238890" cy="76944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wireless device broadcasts an SSID to other devices to enable connections to be made between devices on the same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 older encryption method called WEP has been replaced by a more secure method called WPA.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 master key is created and used to encrypt and decrypt data between two wireless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 simple illustration of how master keys can work using a substitution cipher:</a:t>
            </a:r>
          </a:p>
        </p:txBody>
      </p:sp>
      <p:sp>
        <p:nvSpPr>
          <p:cNvPr id="2" name="Title 1"/>
          <p:cNvSpPr>
            <a:spLocks noGrp="1"/>
          </p:cNvSpPr>
          <p:nvPr>
            <p:ph type="title"/>
          </p:nvPr>
        </p:nvSpPr>
        <p:spPr>
          <a:xfrm>
            <a:off x="319178" y="757239"/>
            <a:ext cx="9238890" cy="512761"/>
          </a:xfrm>
        </p:spPr>
        <p:txBody>
          <a:bodyPr/>
          <a:lstStyle/>
          <a:p>
            <a:r>
              <a:rPr lang="en-GB" dirty="0"/>
              <a:t>Wi-Fi encryption</a:t>
            </a:r>
          </a:p>
        </p:txBody>
      </p:sp>
      <p:graphicFrame>
        <p:nvGraphicFramePr>
          <p:cNvPr id="5" name="Table 4"/>
          <p:cNvGraphicFramePr>
            <a:graphicFrameLocks noGrp="1"/>
          </p:cNvGraphicFramePr>
          <p:nvPr/>
        </p:nvGraphicFramePr>
        <p:xfrm>
          <a:off x="909918" y="2401839"/>
          <a:ext cx="8057410" cy="1112520"/>
        </p:xfrm>
        <a:graphic>
          <a:graphicData uri="http://schemas.openxmlformats.org/drawingml/2006/table">
            <a:tbl>
              <a:tblPr firstRow="1" bandRow="1">
                <a:tableStyleId>{5C22544A-7EE6-4342-B048-85BDC9FD1C3A}</a:tableStyleId>
              </a:tblPr>
              <a:tblGrid>
                <a:gridCol w="797838">
                  <a:extLst>
                    <a:ext uri="{9D8B030D-6E8A-4147-A177-3AD203B41FA5}">
                      <a16:colId xmlns:a16="http://schemas.microsoft.com/office/drawing/2014/main" val="3953674668"/>
                    </a:ext>
                  </a:extLst>
                </a:gridCol>
                <a:gridCol w="321500">
                  <a:extLst>
                    <a:ext uri="{9D8B030D-6E8A-4147-A177-3AD203B41FA5}">
                      <a16:colId xmlns:a16="http://schemas.microsoft.com/office/drawing/2014/main" val="1506156688"/>
                    </a:ext>
                  </a:extLst>
                </a:gridCol>
                <a:gridCol w="314668">
                  <a:extLst>
                    <a:ext uri="{9D8B030D-6E8A-4147-A177-3AD203B41FA5}">
                      <a16:colId xmlns:a16="http://schemas.microsoft.com/office/drawing/2014/main" val="3316315022"/>
                    </a:ext>
                  </a:extLst>
                </a:gridCol>
                <a:gridCol w="311252">
                  <a:extLst>
                    <a:ext uri="{9D8B030D-6E8A-4147-A177-3AD203B41FA5}">
                      <a16:colId xmlns:a16="http://schemas.microsoft.com/office/drawing/2014/main" val="2279815111"/>
                    </a:ext>
                  </a:extLst>
                </a:gridCol>
                <a:gridCol w="324918">
                  <a:extLst>
                    <a:ext uri="{9D8B030D-6E8A-4147-A177-3AD203B41FA5}">
                      <a16:colId xmlns:a16="http://schemas.microsoft.com/office/drawing/2014/main" val="2424609275"/>
                    </a:ext>
                  </a:extLst>
                </a:gridCol>
                <a:gridCol w="304419">
                  <a:extLst>
                    <a:ext uri="{9D8B030D-6E8A-4147-A177-3AD203B41FA5}">
                      <a16:colId xmlns:a16="http://schemas.microsoft.com/office/drawing/2014/main" val="1045469426"/>
                    </a:ext>
                  </a:extLst>
                </a:gridCol>
                <a:gridCol w="299294">
                  <a:extLst>
                    <a:ext uri="{9D8B030D-6E8A-4147-A177-3AD203B41FA5}">
                      <a16:colId xmlns:a16="http://schemas.microsoft.com/office/drawing/2014/main" val="495269431"/>
                    </a:ext>
                  </a:extLst>
                </a:gridCol>
                <a:gridCol w="326626">
                  <a:extLst>
                    <a:ext uri="{9D8B030D-6E8A-4147-A177-3AD203B41FA5}">
                      <a16:colId xmlns:a16="http://schemas.microsoft.com/office/drawing/2014/main" val="33159302"/>
                    </a:ext>
                  </a:extLst>
                </a:gridCol>
                <a:gridCol w="326626">
                  <a:extLst>
                    <a:ext uri="{9D8B030D-6E8A-4147-A177-3AD203B41FA5}">
                      <a16:colId xmlns:a16="http://schemas.microsoft.com/office/drawing/2014/main" val="96255416"/>
                    </a:ext>
                  </a:extLst>
                </a:gridCol>
                <a:gridCol w="270253">
                  <a:extLst>
                    <a:ext uri="{9D8B030D-6E8A-4147-A177-3AD203B41FA5}">
                      <a16:colId xmlns:a16="http://schemas.microsoft.com/office/drawing/2014/main" val="655395768"/>
                    </a:ext>
                  </a:extLst>
                </a:gridCol>
                <a:gridCol w="280501">
                  <a:extLst>
                    <a:ext uri="{9D8B030D-6E8A-4147-A177-3AD203B41FA5}">
                      <a16:colId xmlns:a16="http://schemas.microsoft.com/office/drawing/2014/main" val="2527197373"/>
                    </a:ext>
                  </a:extLst>
                </a:gridCol>
                <a:gridCol w="312960">
                  <a:extLst>
                    <a:ext uri="{9D8B030D-6E8A-4147-A177-3AD203B41FA5}">
                      <a16:colId xmlns:a16="http://schemas.microsoft.com/office/drawing/2014/main" val="2150315082"/>
                    </a:ext>
                  </a:extLst>
                </a:gridCol>
                <a:gridCol w="294168">
                  <a:extLst>
                    <a:ext uri="{9D8B030D-6E8A-4147-A177-3AD203B41FA5}">
                      <a16:colId xmlns:a16="http://schemas.microsoft.com/office/drawing/2014/main" val="2225336207"/>
                    </a:ext>
                  </a:extLst>
                </a:gridCol>
                <a:gridCol w="362499">
                  <a:extLst>
                    <a:ext uri="{9D8B030D-6E8A-4147-A177-3AD203B41FA5}">
                      <a16:colId xmlns:a16="http://schemas.microsoft.com/office/drawing/2014/main" val="861802133"/>
                    </a:ext>
                  </a:extLst>
                </a:gridCol>
                <a:gridCol w="330043">
                  <a:extLst>
                    <a:ext uri="{9D8B030D-6E8A-4147-A177-3AD203B41FA5}">
                      <a16:colId xmlns:a16="http://schemas.microsoft.com/office/drawing/2014/main" val="1204154346"/>
                    </a:ext>
                  </a:extLst>
                </a:gridCol>
                <a:gridCol w="333459">
                  <a:extLst>
                    <a:ext uri="{9D8B030D-6E8A-4147-A177-3AD203B41FA5}">
                      <a16:colId xmlns:a16="http://schemas.microsoft.com/office/drawing/2014/main" val="3815677422"/>
                    </a:ext>
                  </a:extLst>
                </a:gridCol>
                <a:gridCol w="311252">
                  <a:extLst>
                    <a:ext uri="{9D8B030D-6E8A-4147-A177-3AD203B41FA5}">
                      <a16:colId xmlns:a16="http://schemas.microsoft.com/office/drawing/2014/main" val="3855712513"/>
                    </a:ext>
                  </a:extLst>
                </a:gridCol>
                <a:gridCol w="333459">
                  <a:extLst>
                    <a:ext uri="{9D8B030D-6E8A-4147-A177-3AD203B41FA5}">
                      <a16:colId xmlns:a16="http://schemas.microsoft.com/office/drawing/2014/main" val="51377011"/>
                    </a:ext>
                  </a:extLst>
                </a:gridCol>
                <a:gridCol w="328334">
                  <a:extLst>
                    <a:ext uri="{9D8B030D-6E8A-4147-A177-3AD203B41FA5}">
                      <a16:colId xmlns:a16="http://schemas.microsoft.com/office/drawing/2014/main" val="666081286"/>
                    </a:ext>
                  </a:extLst>
                </a:gridCol>
                <a:gridCol w="316377">
                  <a:extLst>
                    <a:ext uri="{9D8B030D-6E8A-4147-A177-3AD203B41FA5}">
                      <a16:colId xmlns:a16="http://schemas.microsoft.com/office/drawing/2014/main" val="2557136326"/>
                    </a:ext>
                  </a:extLst>
                </a:gridCol>
                <a:gridCol w="302710">
                  <a:extLst>
                    <a:ext uri="{9D8B030D-6E8A-4147-A177-3AD203B41FA5}">
                      <a16:colId xmlns:a16="http://schemas.microsoft.com/office/drawing/2014/main" val="612670251"/>
                    </a:ext>
                  </a:extLst>
                </a:gridCol>
                <a:gridCol w="306127">
                  <a:extLst>
                    <a:ext uri="{9D8B030D-6E8A-4147-A177-3AD203B41FA5}">
                      <a16:colId xmlns:a16="http://schemas.microsoft.com/office/drawing/2014/main" val="3881084033"/>
                    </a:ext>
                  </a:extLst>
                </a:gridCol>
                <a:gridCol w="328334">
                  <a:extLst>
                    <a:ext uri="{9D8B030D-6E8A-4147-A177-3AD203B41FA5}">
                      <a16:colId xmlns:a16="http://schemas.microsoft.com/office/drawing/2014/main" val="876724670"/>
                    </a:ext>
                  </a:extLst>
                </a:gridCol>
                <a:gridCol w="319793">
                  <a:extLst>
                    <a:ext uri="{9D8B030D-6E8A-4147-A177-3AD203B41FA5}">
                      <a16:colId xmlns:a16="http://schemas.microsoft.com/office/drawing/2014/main" val="3141854601"/>
                    </a:ext>
                  </a:extLst>
                </a:gridCol>
              </a:tblGrid>
              <a:tr h="370840">
                <a:tc>
                  <a:txBody>
                    <a:bodyPr/>
                    <a:lstStyle/>
                    <a:p>
                      <a:pPr algn="ctr"/>
                      <a:r>
                        <a:rPr lang="en-GB" sz="1100" dirty="0"/>
                        <a:t>character</a:t>
                      </a:r>
                    </a:p>
                  </a:txBody>
                  <a:tcPr/>
                </a:tc>
                <a:tc>
                  <a:txBody>
                    <a:bodyPr/>
                    <a:lstStyle/>
                    <a:p>
                      <a:pPr algn="ctr"/>
                      <a:r>
                        <a:rPr lang="en-GB" sz="1100" dirty="0"/>
                        <a:t>B</a:t>
                      </a:r>
                    </a:p>
                  </a:txBody>
                  <a:tcPr/>
                </a:tc>
                <a:tc>
                  <a:txBody>
                    <a:bodyPr/>
                    <a:lstStyle/>
                    <a:p>
                      <a:pPr algn="ctr"/>
                      <a:r>
                        <a:rPr lang="en-GB" sz="1100" dirty="0"/>
                        <a:t>A</a:t>
                      </a:r>
                    </a:p>
                  </a:txBody>
                  <a:tcPr/>
                </a:tc>
                <a:tc>
                  <a:txBody>
                    <a:bodyPr/>
                    <a:lstStyle/>
                    <a:p>
                      <a:pPr algn="ctr"/>
                      <a:r>
                        <a:rPr lang="en-GB" sz="1100" dirty="0"/>
                        <a:t>S</a:t>
                      </a:r>
                    </a:p>
                  </a:txBody>
                  <a:tcPr/>
                </a:tc>
                <a:tc>
                  <a:txBody>
                    <a:bodyPr/>
                    <a:lstStyle/>
                    <a:p>
                      <a:pPr algn="ctr"/>
                      <a:r>
                        <a:rPr lang="en-GB" sz="1100" dirty="0"/>
                        <a:t>I</a:t>
                      </a:r>
                    </a:p>
                  </a:txBody>
                  <a:tcPr/>
                </a:tc>
                <a:tc>
                  <a:txBody>
                    <a:bodyPr/>
                    <a:lstStyle/>
                    <a:p>
                      <a:pPr algn="ctr"/>
                      <a:r>
                        <a:rPr lang="en-GB" sz="1100" dirty="0"/>
                        <a:t>C</a:t>
                      </a:r>
                    </a:p>
                  </a:txBody>
                  <a:tcPr/>
                </a:tc>
                <a:tc>
                  <a:txBody>
                    <a:bodyPr/>
                    <a:lstStyle/>
                    <a:p>
                      <a:pPr algn="ctr"/>
                      <a:r>
                        <a:rPr lang="en-GB" sz="1100" dirty="0"/>
                        <a:t>S</a:t>
                      </a:r>
                    </a:p>
                  </a:txBody>
                  <a:tcPr/>
                </a:tc>
                <a:tc>
                  <a:txBody>
                    <a:bodyPr/>
                    <a:lstStyle/>
                    <a:p>
                      <a:pPr algn="ctr"/>
                      <a:r>
                        <a:rPr lang="en-GB" sz="1100" dirty="0"/>
                        <a:t>U</a:t>
                      </a:r>
                    </a:p>
                  </a:txBody>
                  <a:tcPr/>
                </a:tc>
                <a:tc>
                  <a:txBody>
                    <a:bodyPr/>
                    <a:lstStyle/>
                    <a:p>
                      <a:pPr algn="ctr"/>
                      <a:r>
                        <a:rPr lang="en-GB" sz="1100" dirty="0"/>
                        <a:t>B</a:t>
                      </a:r>
                    </a:p>
                  </a:txBody>
                  <a:tcPr/>
                </a:tc>
                <a:tc>
                  <a:txBody>
                    <a:bodyPr/>
                    <a:lstStyle/>
                    <a:p>
                      <a:pPr algn="ctr"/>
                      <a:r>
                        <a:rPr lang="en-GB" sz="1100" dirty="0"/>
                        <a:t>S</a:t>
                      </a:r>
                    </a:p>
                  </a:txBody>
                  <a:tcPr/>
                </a:tc>
                <a:tc>
                  <a:txBody>
                    <a:bodyPr/>
                    <a:lstStyle/>
                    <a:p>
                      <a:pPr algn="ctr"/>
                      <a:r>
                        <a:rPr lang="en-GB" sz="1100" dirty="0"/>
                        <a:t>T</a:t>
                      </a:r>
                    </a:p>
                  </a:txBody>
                  <a:tcPr/>
                </a:tc>
                <a:tc>
                  <a:txBody>
                    <a:bodyPr/>
                    <a:lstStyle/>
                    <a:p>
                      <a:pPr algn="ctr"/>
                      <a:r>
                        <a:rPr lang="en-GB" sz="1100" dirty="0"/>
                        <a:t>I</a:t>
                      </a:r>
                    </a:p>
                  </a:txBody>
                  <a:tcPr/>
                </a:tc>
                <a:tc>
                  <a:txBody>
                    <a:bodyPr/>
                    <a:lstStyle/>
                    <a:p>
                      <a:pPr algn="ctr"/>
                      <a:r>
                        <a:rPr lang="en-GB" sz="1100" dirty="0"/>
                        <a:t>T</a:t>
                      </a:r>
                    </a:p>
                  </a:txBody>
                  <a:tcPr/>
                </a:tc>
                <a:tc>
                  <a:txBody>
                    <a:bodyPr/>
                    <a:lstStyle/>
                    <a:p>
                      <a:pPr algn="ctr"/>
                      <a:r>
                        <a:rPr lang="en-GB" sz="1100" dirty="0"/>
                        <a:t>U</a:t>
                      </a:r>
                    </a:p>
                  </a:txBody>
                  <a:tcPr/>
                </a:tc>
                <a:tc>
                  <a:txBody>
                    <a:bodyPr/>
                    <a:lstStyle/>
                    <a:p>
                      <a:pPr algn="ctr"/>
                      <a:r>
                        <a:rPr lang="en-GB" sz="1100" dirty="0"/>
                        <a:t>T</a:t>
                      </a:r>
                    </a:p>
                  </a:txBody>
                  <a:tcPr/>
                </a:tc>
                <a:tc>
                  <a:txBody>
                    <a:bodyPr/>
                    <a:lstStyle/>
                    <a:p>
                      <a:pPr algn="ctr"/>
                      <a:r>
                        <a:rPr lang="en-GB" sz="1100" dirty="0"/>
                        <a:t>I</a:t>
                      </a:r>
                    </a:p>
                  </a:txBody>
                  <a:tcPr/>
                </a:tc>
                <a:tc>
                  <a:txBody>
                    <a:bodyPr/>
                    <a:lstStyle/>
                    <a:p>
                      <a:pPr algn="ctr"/>
                      <a:r>
                        <a:rPr lang="en-GB" sz="1100" dirty="0"/>
                        <a:t>O</a:t>
                      </a:r>
                    </a:p>
                  </a:txBody>
                  <a:tcPr/>
                </a:tc>
                <a:tc>
                  <a:txBody>
                    <a:bodyPr/>
                    <a:lstStyle/>
                    <a:p>
                      <a:pPr algn="ctr"/>
                      <a:r>
                        <a:rPr lang="en-GB" sz="1100" dirty="0"/>
                        <a:t>N</a:t>
                      </a:r>
                    </a:p>
                  </a:txBody>
                  <a:tcPr/>
                </a:tc>
                <a:tc>
                  <a:txBody>
                    <a:bodyPr/>
                    <a:lstStyle/>
                    <a:p>
                      <a:pPr algn="ctr"/>
                      <a:r>
                        <a:rPr lang="en-GB" sz="1100" dirty="0"/>
                        <a:t>C</a:t>
                      </a:r>
                    </a:p>
                  </a:txBody>
                  <a:tcPr/>
                </a:tc>
                <a:tc>
                  <a:txBody>
                    <a:bodyPr/>
                    <a:lstStyle/>
                    <a:p>
                      <a:pPr algn="ctr"/>
                      <a:r>
                        <a:rPr lang="en-GB" sz="1100" dirty="0"/>
                        <a:t>I</a:t>
                      </a:r>
                    </a:p>
                  </a:txBody>
                  <a:tcPr/>
                </a:tc>
                <a:tc>
                  <a:txBody>
                    <a:bodyPr/>
                    <a:lstStyle/>
                    <a:p>
                      <a:pPr algn="ctr"/>
                      <a:r>
                        <a:rPr lang="en-GB" sz="1100" dirty="0"/>
                        <a:t>P</a:t>
                      </a:r>
                    </a:p>
                  </a:txBody>
                  <a:tcPr/>
                </a:tc>
                <a:tc>
                  <a:txBody>
                    <a:bodyPr/>
                    <a:lstStyle/>
                    <a:p>
                      <a:pPr algn="ctr"/>
                      <a:r>
                        <a:rPr lang="en-GB" sz="1100" dirty="0"/>
                        <a:t>H</a:t>
                      </a:r>
                    </a:p>
                  </a:txBody>
                  <a:tcPr/>
                </a:tc>
                <a:tc>
                  <a:txBody>
                    <a:bodyPr/>
                    <a:lstStyle/>
                    <a:p>
                      <a:pPr algn="ctr"/>
                      <a:r>
                        <a:rPr lang="en-GB" sz="1100" dirty="0"/>
                        <a:t>E</a:t>
                      </a:r>
                    </a:p>
                  </a:txBody>
                  <a:tcPr/>
                </a:tc>
                <a:tc>
                  <a:txBody>
                    <a:bodyPr/>
                    <a:lstStyle/>
                    <a:p>
                      <a:pPr algn="ctr"/>
                      <a:r>
                        <a:rPr lang="en-GB" sz="1100" dirty="0"/>
                        <a:t>R</a:t>
                      </a:r>
                    </a:p>
                  </a:txBody>
                  <a:tcPr/>
                </a:tc>
                <a:extLst>
                  <a:ext uri="{0D108BD9-81ED-4DB2-BD59-A6C34878D82A}">
                    <a16:rowId xmlns:a16="http://schemas.microsoft.com/office/drawing/2014/main" val="1557034370"/>
                  </a:ext>
                </a:extLst>
              </a:tr>
              <a:tr h="370840">
                <a:tc>
                  <a:txBody>
                    <a:bodyPr/>
                    <a:lstStyle/>
                    <a:p>
                      <a:pPr algn="ctr"/>
                      <a:r>
                        <a:rPr lang="en-GB" sz="1100" dirty="0"/>
                        <a:t>key</a:t>
                      </a:r>
                    </a:p>
                  </a:txBody>
                  <a:tcPr/>
                </a:tc>
                <a:tc>
                  <a:txBody>
                    <a:bodyPr/>
                    <a:lstStyle/>
                    <a:p>
                      <a:pPr algn="ctr"/>
                      <a:r>
                        <a:rPr lang="en-GB" sz="1100" dirty="0"/>
                        <a:t>1</a:t>
                      </a:r>
                    </a:p>
                  </a:txBody>
                  <a:tcPr/>
                </a:tc>
                <a:tc>
                  <a:txBody>
                    <a:bodyPr/>
                    <a:lstStyle/>
                    <a:p>
                      <a:pPr algn="ctr"/>
                      <a:r>
                        <a:rPr lang="en-GB" sz="1100" dirty="0"/>
                        <a:t>3</a:t>
                      </a:r>
                    </a:p>
                  </a:txBody>
                  <a:tcPr/>
                </a:tc>
                <a:tc>
                  <a:txBody>
                    <a:bodyPr/>
                    <a:lstStyle/>
                    <a:p>
                      <a:pPr algn="ctr"/>
                      <a:r>
                        <a:rPr lang="en-GB" sz="1100" dirty="0"/>
                        <a:t>4</a:t>
                      </a:r>
                    </a:p>
                  </a:txBody>
                  <a:tcPr/>
                </a:tc>
                <a:tc>
                  <a:txBody>
                    <a:bodyPr/>
                    <a:lstStyle/>
                    <a:p>
                      <a:pPr algn="ctr"/>
                      <a:r>
                        <a:rPr lang="en-GB" sz="1100" dirty="0"/>
                        <a:t>8</a:t>
                      </a:r>
                    </a:p>
                  </a:txBody>
                  <a:tcPr/>
                </a:tc>
                <a:tc>
                  <a:txBody>
                    <a:bodyPr/>
                    <a:lstStyle/>
                    <a:p>
                      <a:pPr algn="ctr"/>
                      <a:r>
                        <a:rPr lang="en-GB" sz="1100" dirty="0"/>
                        <a:t>7</a:t>
                      </a:r>
                    </a:p>
                  </a:txBody>
                  <a:tcPr/>
                </a:tc>
                <a:tc>
                  <a:txBody>
                    <a:bodyPr/>
                    <a:lstStyle/>
                    <a:p>
                      <a:pPr algn="ctr"/>
                      <a:r>
                        <a:rPr lang="en-GB" sz="1100" dirty="0"/>
                        <a:t>3</a:t>
                      </a:r>
                    </a:p>
                  </a:txBody>
                  <a:tcPr/>
                </a:tc>
                <a:tc>
                  <a:txBody>
                    <a:bodyPr/>
                    <a:lstStyle/>
                    <a:p>
                      <a:pPr algn="ctr"/>
                      <a:r>
                        <a:rPr lang="en-GB" sz="1100" dirty="0"/>
                        <a:t>4</a:t>
                      </a:r>
                    </a:p>
                  </a:txBody>
                  <a:tcPr/>
                </a:tc>
                <a:tc>
                  <a:txBody>
                    <a:bodyPr/>
                    <a:lstStyle/>
                    <a:p>
                      <a:pPr algn="ctr"/>
                      <a:r>
                        <a:rPr lang="en-GB" sz="1100" dirty="0"/>
                        <a:t>3</a:t>
                      </a:r>
                    </a:p>
                  </a:txBody>
                  <a:tcPr/>
                </a:tc>
                <a:tc>
                  <a:txBody>
                    <a:bodyPr/>
                    <a:lstStyle/>
                    <a:p>
                      <a:pPr algn="ctr"/>
                      <a:r>
                        <a:rPr lang="en-GB" sz="1100" dirty="0"/>
                        <a:t>7</a:t>
                      </a:r>
                    </a:p>
                  </a:txBody>
                  <a:tcPr/>
                </a:tc>
                <a:tc>
                  <a:txBody>
                    <a:bodyPr/>
                    <a:lstStyle/>
                    <a:p>
                      <a:pPr algn="ctr"/>
                      <a:r>
                        <a:rPr lang="en-GB" sz="1100" dirty="0"/>
                        <a:t>6</a:t>
                      </a:r>
                    </a:p>
                  </a:txBody>
                  <a:tcPr/>
                </a:tc>
                <a:tc>
                  <a:txBody>
                    <a:bodyPr/>
                    <a:lstStyle/>
                    <a:p>
                      <a:pPr algn="ctr"/>
                      <a:r>
                        <a:rPr lang="en-GB" sz="1100" dirty="0"/>
                        <a:t>1</a:t>
                      </a:r>
                    </a:p>
                  </a:txBody>
                  <a:tcPr/>
                </a:tc>
                <a:tc>
                  <a:txBody>
                    <a:bodyPr/>
                    <a:lstStyle/>
                    <a:p>
                      <a:pPr algn="ctr"/>
                      <a:r>
                        <a:rPr lang="en-GB" sz="1100" dirty="0"/>
                        <a:t>7</a:t>
                      </a:r>
                    </a:p>
                  </a:txBody>
                  <a:tcPr/>
                </a:tc>
                <a:tc>
                  <a:txBody>
                    <a:bodyPr/>
                    <a:lstStyle/>
                    <a:p>
                      <a:pPr algn="ctr"/>
                      <a:r>
                        <a:rPr lang="en-GB" sz="1100" dirty="0"/>
                        <a:t>6</a:t>
                      </a:r>
                    </a:p>
                  </a:txBody>
                  <a:tcPr/>
                </a:tc>
                <a:tc>
                  <a:txBody>
                    <a:bodyPr/>
                    <a:lstStyle/>
                    <a:p>
                      <a:pPr algn="ctr"/>
                      <a:r>
                        <a:rPr lang="en-GB" sz="1100" dirty="0"/>
                        <a:t>8</a:t>
                      </a:r>
                    </a:p>
                  </a:txBody>
                  <a:tcPr/>
                </a:tc>
                <a:tc>
                  <a:txBody>
                    <a:bodyPr/>
                    <a:lstStyle/>
                    <a:p>
                      <a:pPr algn="ctr"/>
                      <a:r>
                        <a:rPr lang="en-GB" sz="1100" dirty="0"/>
                        <a:t>8</a:t>
                      </a:r>
                    </a:p>
                  </a:txBody>
                  <a:tcPr/>
                </a:tc>
                <a:tc>
                  <a:txBody>
                    <a:bodyPr/>
                    <a:lstStyle/>
                    <a:p>
                      <a:pPr algn="ctr"/>
                      <a:r>
                        <a:rPr lang="en-GB" sz="1100" dirty="0"/>
                        <a:t>9</a:t>
                      </a:r>
                    </a:p>
                  </a:txBody>
                  <a:tcPr/>
                </a:tc>
                <a:tc>
                  <a:txBody>
                    <a:bodyPr/>
                    <a:lstStyle/>
                    <a:p>
                      <a:pPr algn="ctr"/>
                      <a:r>
                        <a:rPr lang="en-GB" sz="1100" dirty="0"/>
                        <a:t>6</a:t>
                      </a:r>
                    </a:p>
                  </a:txBody>
                  <a:tcPr/>
                </a:tc>
                <a:tc>
                  <a:txBody>
                    <a:bodyPr/>
                    <a:lstStyle/>
                    <a:p>
                      <a:pPr algn="ctr"/>
                      <a:r>
                        <a:rPr lang="en-GB" sz="1100" dirty="0"/>
                        <a:t>9</a:t>
                      </a:r>
                    </a:p>
                  </a:txBody>
                  <a:tcPr/>
                </a:tc>
                <a:tc>
                  <a:txBody>
                    <a:bodyPr/>
                    <a:lstStyle/>
                    <a:p>
                      <a:pPr algn="ctr"/>
                      <a:r>
                        <a:rPr lang="en-GB" sz="1100" dirty="0"/>
                        <a:t>1</a:t>
                      </a:r>
                    </a:p>
                  </a:txBody>
                  <a:tcPr/>
                </a:tc>
                <a:tc>
                  <a:txBody>
                    <a:bodyPr/>
                    <a:lstStyle/>
                    <a:p>
                      <a:pPr algn="ctr"/>
                      <a:r>
                        <a:rPr lang="en-GB" sz="1100" dirty="0"/>
                        <a:t>3</a:t>
                      </a:r>
                    </a:p>
                  </a:txBody>
                  <a:tcPr/>
                </a:tc>
                <a:tc>
                  <a:txBody>
                    <a:bodyPr/>
                    <a:lstStyle/>
                    <a:p>
                      <a:pPr algn="ctr"/>
                      <a:r>
                        <a:rPr lang="en-GB" sz="1100" dirty="0"/>
                        <a:t>4</a:t>
                      </a:r>
                    </a:p>
                  </a:txBody>
                  <a:tcPr/>
                </a:tc>
                <a:tc>
                  <a:txBody>
                    <a:bodyPr/>
                    <a:lstStyle/>
                    <a:p>
                      <a:pPr algn="ctr"/>
                      <a:r>
                        <a:rPr lang="en-GB" sz="1100" dirty="0"/>
                        <a:t>8</a:t>
                      </a:r>
                    </a:p>
                  </a:txBody>
                  <a:tcPr/>
                </a:tc>
                <a:tc>
                  <a:txBody>
                    <a:bodyPr/>
                    <a:lstStyle/>
                    <a:p>
                      <a:pPr algn="ctr"/>
                      <a:r>
                        <a:rPr lang="en-GB" sz="1100" dirty="0"/>
                        <a:t>7</a:t>
                      </a:r>
                    </a:p>
                  </a:txBody>
                  <a:tcPr/>
                </a:tc>
                <a:extLst>
                  <a:ext uri="{0D108BD9-81ED-4DB2-BD59-A6C34878D82A}">
                    <a16:rowId xmlns:a16="http://schemas.microsoft.com/office/drawing/2014/main" val="3547733397"/>
                  </a:ext>
                </a:extLst>
              </a:tr>
              <a:tr h="370840">
                <a:tc>
                  <a:txBody>
                    <a:bodyPr/>
                    <a:lstStyle/>
                    <a:p>
                      <a:pPr algn="ctr"/>
                      <a:r>
                        <a:rPr lang="en-GB" sz="1100" dirty="0"/>
                        <a:t>cipher text</a:t>
                      </a:r>
                    </a:p>
                  </a:txBody>
                  <a:tcPr/>
                </a:tc>
                <a:tc>
                  <a:txBody>
                    <a:bodyPr/>
                    <a:lstStyle/>
                    <a:p>
                      <a:pPr algn="ctr"/>
                      <a:r>
                        <a:rPr lang="en-GB" sz="1100" dirty="0"/>
                        <a:t>C</a:t>
                      </a:r>
                    </a:p>
                  </a:txBody>
                  <a:tcPr/>
                </a:tc>
                <a:tc>
                  <a:txBody>
                    <a:bodyPr/>
                    <a:lstStyle/>
                    <a:p>
                      <a:pPr algn="ctr"/>
                      <a:r>
                        <a:rPr lang="en-GB" sz="1100" dirty="0"/>
                        <a:t>D</a:t>
                      </a:r>
                    </a:p>
                  </a:txBody>
                  <a:tcPr/>
                </a:tc>
                <a:tc>
                  <a:txBody>
                    <a:bodyPr/>
                    <a:lstStyle/>
                    <a:p>
                      <a:pPr algn="ctr"/>
                      <a:r>
                        <a:rPr lang="en-GB" sz="1100" dirty="0"/>
                        <a:t>W</a:t>
                      </a:r>
                    </a:p>
                  </a:txBody>
                  <a:tcPr/>
                </a:tc>
                <a:tc>
                  <a:txBody>
                    <a:bodyPr/>
                    <a:lstStyle/>
                    <a:p>
                      <a:pPr algn="ctr"/>
                      <a:r>
                        <a:rPr lang="en-GB" sz="1100" dirty="0"/>
                        <a:t>Q</a:t>
                      </a:r>
                    </a:p>
                  </a:txBody>
                  <a:tcPr/>
                </a:tc>
                <a:tc>
                  <a:txBody>
                    <a:bodyPr/>
                    <a:lstStyle/>
                    <a:p>
                      <a:pPr algn="ctr"/>
                      <a:r>
                        <a:rPr lang="en-GB" sz="1100" dirty="0"/>
                        <a:t>J</a:t>
                      </a:r>
                    </a:p>
                  </a:txBody>
                  <a:tcPr/>
                </a:tc>
                <a:tc>
                  <a:txBody>
                    <a:bodyPr/>
                    <a:lstStyle/>
                    <a:p>
                      <a:pPr algn="ctr"/>
                      <a:r>
                        <a:rPr lang="en-GB" sz="1100" dirty="0"/>
                        <a:t>V</a:t>
                      </a:r>
                    </a:p>
                  </a:txBody>
                  <a:tcPr/>
                </a:tc>
                <a:tc>
                  <a:txBody>
                    <a:bodyPr/>
                    <a:lstStyle/>
                    <a:p>
                      <a:pPr algn="ctr"/>
                      <a:r>
                        <a:rPr lang="en-GB" sz="1100" dirty="0"/>
                        <a:t>Y</a:t>
                      </a:r>
                    </a:p>
                  </a:txBody>
                  <a:tcPr/>
                </a:tc>
                <a:tc>
                  <a:txBody>
                    <a:bodyPr/>
                    <a:lstStyle/>
                    <a:p>
                      <a:pPr algn="ctr"/>
                      <a:r>
                        <a:rPr lang="en-GB" sz="1100" dirty="0"/>
                        <a:t>E</a:t>
                      </a:r>
                    </a:p>
                  </a:txBody>
                  <a:tcPr/>
                </a:tc>
                <a:tc>
                  <a:txBody>
                    <a:bodyPr/>
                    <a:lstStyle/>
                    <a:p>
                      <a:pPr algn="ctr"/>
                      <a:r>
                        <a:rPr lang="en-GB" sz="1100" dirty="0"/>
                        <a:t>Z</a:t>
                      </a:r>
                    </a:p>
                  </a:txBody>
                  <a:tcPr/>
                </a:tc>
                <a:tc>
                  <a:txBody>
                    <a:bodyPr/>
                    <a:lstStyle/>
                    <a:p>
                      <a:pPr algn="ctr"/>
                      <a:r>
                        <a:rPr lang="en-GB" sz="1100" dirty="0"/>
                        <a:t>Z</a:t>
                      </a:r>
                    </a:p>
                  </a:txBody>
                  <a:tcPr/>
                </a:tc>
                <a:tc>
                  <a:txBody>
                    <a:bodyPr/>
                    <a:lstStyle/>
                    <a:p>
                      <a:pPr algn="ctr"/>
                      <a:r>
                        <a:rPr lang="en-GB" sz="1100" dirty="0"/>
                        <a:t>J</a:t>
                      </a:r>
                    </a:p>
                  </a:txBody>
                  <a:tcPr/>
                </a:tc>
                <a:tc>
                  <a:txBody>
                    <a:bodyPr/>
                    <a:lstStyle/>
                    <a:p>
                      <a:pPr algn="ctr"/>
                      <a:r>
                        <a:rPr lang="en-GB" sz="1100" dirty="0"/>
                        <a:t>A</a:t>
                      </a:r>
                    </a:p>
                  </a:txBody>
                  <a:tcPr/>
                </a:tc>
                <a:tc>
                  <a:txBody>
                    <a:bodyPr/>
                    <a:lstStyle/>
                    <a:p>
                      <a:pPr algn="ctr"/>
                      <a:r>
                        <a:rPr lang="en-GB" sz="1100" dirty="0"/>
                        <a:t>A</a:t>
                      </a:r>
                    </a:p>
                  </a:txBody>
                  <a:tcPr/>
                </a:tc>
                <a:tc>
                  <a:txBody>
                    <a:bodyPr/>
                    <a:lstStyle/>
                    <a:p>
                      <a:pPr algn="ctr"/>
                      <a:r>
                        <a:rPr lang="en-GB" sz="1100" dirty="0"/>
                        <a:t>B</a:t>
                      </a:r>
                    </a:p>
                  </a:txBody>
                  <a:tcPr/>
                </a:tc>
                <a:tc>
                  <a:txBody>
                    <a:bodyPr/>
                    <a:lstStyle/>
                    <a:p>
                      <a:pPr algn="ctr"/>
                      <a:r>
                        <a:rPr lang="en-GB" sz="1100" dirty="0"/>
                        <a:t>Q</a:t>
                      </a:r>
                    </a:p>
                  </a:txBody>
                  <a:tcPr/>
                </a:tc>
                <a:tc>
                  <a:txBody>
                    <a:bodyPr/>
                    <a:lstStyle/>
                    <a:p>
                      <a:pPr algn="ctr"/>
                      <a:r>
                        <a:rPr lang="en-GB" sz="1100" dirty="0"/>
                        <a:t>A</a:t>
                      </a:r>
                    </a:p>
                  </a:txBody>
                  <a:tcPr/>
                </a:tc>
                <a:tc>
                  <a:txBody>
                    <a:bodyPr/>
                    <a:lstStyle/>
                    <a:p>
                      <a:pPr algn="ctr"/>
                      <a:r>
                        <a:rPr lang="en-GB" sz="1100" dirty="0"/>
                        <a:t>S</a:t>
                      </a:r>
                    </a:p>
                  </a:txBody>
                  <a:tcPr/>
                </a:tc>
                <a:tc>
                  <a:txBody>
                    <a:bodyPr/>
                    <a:lstStyle/>
                    <a:p>
                      <a:pPr algn="ctr"/>
                      <a:r>
                        <a:rPr lang="en-GB" sz="1100" dirty="0"/>
                        <a:t>L</a:t>
                      </a:r>
                    </a:p>
                  </a:txBody>
                  <a:tcPr/>
                </a:tc>
                <a:tc>
                  <a:txBody>
                    <a:bodyPr/>
                    <a:lstStyle/>
                    <a:p>
                      <a:pPr algn="ctr"/>
                      <a:r>
                        <a:rPr lang="en-GB" sz="1100" dirty="0"/>
                        <a:t>J</a:t>
                      </a:r>
                    </a:p>
                  </a:txBody>
                  <a:tcPr/>
                </a:tc>
                <a:tc>
                  <a:txBody>
                    <a:bodyPr/>
                    <a:lstStyle/>
                    <a:p>
                      <a:pPr algn="ctr"/>
                      <a:r>
                        <a:rPr lang="en-GB" sz="1100" dirty="0"/>
                        <a:t>R</a:t>
                      </a:r>
                    </a:p>
                  </a:txBody>
                  <a:tcPr/>
                </a:tc>
                <a:tc>
                  <a:txBody>
                    <a:bodyPr/>
                    <a:lstStyle/>
                    <a:p>
                      <a:pPr algn="ctr"/>
                      <a:r>
                        <a:rPr lang="en-GB" sz="1100" dirty="0"/>
                        <a:t>L</a:t>
                      </a:r>
                    </a:p>
                  </a:txBody>
                  <a:tcPr/>
                </a:tc>
                <a:tc>
                  <a:txBody>
                    <a:bodyPr/>
                    <a:lstStyle/>
                    <a:p>
                      <a:pPr algn="ctr"/>
                      <a:r>
                        <a:rPr lang="en-GB" sz="1100" dirty="0"/>
                        <a:t>M</a:t>
                      </a:r>
                    </a:p>
                  </a:txBody>
                  <a:tcPr/>
                </a:tc>
                <a:tc>
                  <a:txBody>
                    <a:bodyPr/>
                    <a:lstStyle/>
                    <a:p>
                      <a:pPr algn="ctr"/>
                      <a:r>
                        <a:rPr lang="en-GB" sz="1100" dirty="0"/>
                        <a:t>Y</a:t>
                      </a:r>
                    </a:p>
                  </a:txBody>
                  <a:tcPr/>
                </a:tc>
                <a:extLst>
                  <a:ext uri="{0D108BD9-81ED-4DB2-BD59-A6C34878D82A}">
                    <a16:rowId xmlns:a16="http://schemas.microsoft.com/office/drawing/2014/main" val="918625174"/>
                  </a:ext>
                </a:extLst>
              </a:tr>
            </a:tbl>
          </a:graphicData>
        </a:graphic>
      </p:graphicFrame>
      <p:graphicFrame>
        <p:nvGraphicFramePr>
          <p:cNvPr id="36" name="Table 35"/>
          <p:cNvGraphicFramePr>
            <a:graphicFrameLocks noGrp="1"/>
          </p:cNvGraphicFramePr>
          <p:nvPr/>
        </p:nvGraphicFramePr>
        <p:xfrm>
          <a:off x="909918" y="3977793"/>
          <a:ext cx="8057410" cy="1112520"/>
        </p:xfrm>
        <a:graphic>
          <a:graphicData uri="http://schemas.openxmlformats.org/drawingml/2006/table">
            <a:tbl>
              <a:tblPr firstRow="1" bandRow="1">
                <a:tableStyleId>{5C22544A-7EE6-4342-B048-85BDC9FD1C3A}</a:tableStyleId>
              </a:tblPr>
              <a:tblGrid>
                <a:gridCol w="797838">
                  <a:extLst>
                    <a:ext uri="{9D8B030D-6E8A-4147-A177-3AD203B41FA5}">
                      <a16:colId xmlns:a16="http://schemas.microsoft.com/office/drawing/2014/main" val="3953674668"/>
                    </a:ext>
                  </a:extLst>
                </a:gridCol>
                <a:gridCol w="321500">
                  <a:extLst>
                    <a:ext uri="{9D8B030D-6E8A-4147-A177-3AD203B41FA5}">
                      <a16:colId xmlns:a16="http://schemas.microsoft.com/office/drawing/2014/main" val="1506156688"/>
                    </a:ext>
                  </a:extLst>
                </a:gridCol>
                <a:gridCol w="314668">
                  <a:extLst>
                    <a:ext uri="{9D8B030D-6E8A-4147-A177-3AD203B41FA5}">
                      <a16:colId xmlns:a16="http://schemas.microsoft.com/office/drawing/2014/main" val="3316315022"/>
                    </a:ext>
                  </a:extLst>
                </a:gridCol>
                <a:gridCol w="311252">
                  <a:extLst>
                    <a:ext uri="{9D8B030D-6E8A-4147-A177-3AD203B41FA5}">
                      <a16:colId xmlns:a16="http://schemas.microsoft.com/office/drawing/2014/main" val="2279815111"/>
                    </a:ext>
                  </a:extLst>
                </a:gridCol>
                <a:gridCol w="324918">
                  <a:extLst>
                    <a:ext uri="{9D8B030D-6E8A-4147-A177-3AD203B41FA5}">
                      <a16:colId xmlns:a16="http://schemas.microsoft.com/office/drawing/2014/main" val="2424609275"/>
                    </a:ext>
                  </a:extLst>
                </a:gridCol>
                <a:gridCol w="304419">
                  <a:extLst>
                    <a:ext uri="{9D8B030D-6E8A-4147-A177-3AD203B41FA5}">
                      <a16:colId xmlns:a16="http://schemas.microsoft.com/office/drawing/2014/main" val="1045469426"/>
                    </a:ext>
                  </a:extLst>
                </a:gridCol>
                <a:gridCol w="299294">
                  <a:extLst>
                    <a:ext uri="{9D8B030D-6E8A-4147-A177-3AD203B41FA5}">
                      <a16:colId xmlns:a16="http://schemas.microsoft.com/office/drawing/2014/main" val="495269431"/>
                    </a:ext>
                  </a:extLst>
                </a:gridCol>
                <a:gridCol w="326626">
                  <a:extLst>
                    <a:ext uri="{9D8B030D-6E8A-4147-A177-3AD203B41FA5}">
                      <a16:colId xmlns:a16="http://schemas.microsoft.com/office/drawing/2014/main" val="33159302"/>
                    </a:ext>
                  </a:extLst>
                </a:gridCol>
                <a:gridCol w="326626">
                  <a:extLst>
                    <a:ext uri="{9D8B030D-6E8A-4147-A177-3AD203B41FA5}">
                      <a16:colId xmlns:a16="http://schemas.microsoft.com/office/drawing/2014/main" val="96255416"/>
                    </a:ext>
                  </a:extLst>
                </a:gridCol>
                <a:gridCol w="270253">
                  <a:extLst>
                    <a:ext uri="{9D8B030D-6E8A-4147-A177-3AD203B41FA5}">
                      <a16:colId xmlns:a16="http://schemas.microsoft.com/office/drawing/2014/main" val="655395768"/>
                    </a:ext>
                  </a:extLst>
                </a:gridCol>
                <a:gridCol w="280501">
                  <a:extLst>
                    <a:ext uri="{9D8B030D-6E8A-4147-A177-3AD203B41FA5}">
                      <a16:colId xmlns:a16="http://schemas.microsoft.com/office/drawing/2014/main" val="2527197373"/>
                    </a:ext>
                  </a:extLst>
                </a:gridCol>
                <a:gridCol w="312960">
                  <a:extLst>
                    <a:ext uri="{9D8B030D-6E8A-4147-A177-3AD203B41FA5}">
                      <a16:colId xmlns:a16="http://schemas.microsoft.com/office/drawing/2014/main" val="2150315082"/>
                    </a:ext>
                  </a:extLst>
                </a:gridCol>
                <a:gridCol w="294168">
                  <a:extLst>
                    <a:ext uri="{9D8B030D-6E8A-4147-A177-3AD203B41FA5}">
                      <a16:colId xmlns:a16="http://schemas.microsoft.com/office/drawing/2014/main" val="2225336207"/>
                    </a:ext>
                  </a:extLst>
                </a:gridCol>
                <a:gridCol w="362499">
                  <a:extLst>
                    <a:ext uri="{9D8B030D-6E8A-4147-A177-3AD203B41FA5}">
                      <a16:colId xmlns:a16="http://schemas.microsoft.com/office/drawing/2014/main" val="861802133"/>
                    </a:ext>
                  </a:extLst>
                </a:gridCol>
                <a:gridCol w="330043">
                  <a:extLst>
                    <a:ext uri="{9D8B030D-6E8A-4147-A177-3AD203B41FA5}">
                      <a16:colId xmlns:a16="http://schemas.microsoft.com/office/drawing/2014/main" val="1204154346"/>
                    </a:ext>
                  </a:extLst>
                </a:gridCol>
                <a:gridCol w="333459">
                  <a:extLst>
                    <a:ext uri="{9D8B030D-6E8A-4147-A177-3AD203B41FA5}">
                      <a16:colId xmlns:a16="http://schemas.microsoft.com/office/drawing/2014/main" val="3815677422"/>
                    </a:ext>
                  </a:extLst>
                </a:gridCol>
                <a:gridCol w="311252">
                  <a:extLst>
                    <a:ext uri="{9D8B030D-6E8A-4147-A177-3AD203B41FA5}">
                      <a16:colId xmlns:a16="http://schemas.microsoft.com/office/drawing/2014/main" val="3855712513"/>
                    </a:ext>
                  </a:extLst>
                </a:gridCol>
                <a:gridCol w="333459">
                  <a:extLst>
                    <a:ext uri="{9D8B030D-6E8A-4147-A177-3AD203B41FA5}">
                      <a16:colId xmlns:a16="http://schemas.microsoft.com/office/drawing/2014/main" val="51377011"/>
                    </a:ext>
                  </a:extLst>
                </a:gridCol>
                <a:gridCol w="328334">
                  <a:extLst>
                    <a:ext uri="{9D8B030D-6E8A-4147-A177-3AD203B41FA5}">
                      <a16:colId xmlns:a16="http://schemas.microsoft.com/office/drawing/2014/main" val="666081286"/>
                    </a:ext>
                  </a:extLst>
                </a:gridCol>
                <a:gridCol w="316377">
                  <a:extLst>
                    <a:ext uri="{9D8B030D-6E8A-4147-A177-3AD203B41FA5}">
                      <a16:colId xmlns:a16="http://schemas.microsoft.com/office/drawing/2014/main" val="2557136326"/>
                    </a:ext>
                  </a:extLst>
                </a:gridCol>
                <a:gridCol w="302710">
                  <a:extLst>
                    <a:ext uri="{9D8B030D-6E8A-4147-A177-3AD203B41FA5}">
                      <a16:colId xmlns:a16="http://schemas.microsoft.com/office/drawing/2014/main" val="612670251"/>
                    </a:ext>
                  </a:extLst>
                </a:gridCol>
                <a:gridCol w="306127">
                  <a:extLst>
                    <a:ext uri="{9D8B030D-6E8A-4147-A177-3AD203B41FA5}">
                      <a16:colId xmlns:a16="http://schemas.microsoft.com/office/drawing/2014/main" val="3881084033"/>
                    </a:ext>
                  </a:extLst>
                </a:gridCol>
                <a:gridCol w="328334">
                  <a:extLst>
                    <a:ext uri="{9D8B030D-6E8A-4147-A177-3AD203B41FA5}">
                      <a16:colId xmlns:a16="http://schemas.microsoft.com/office/drawing/2014/main" val="876724670"/>
                    </a:ext>
                  </a:extLst>
                </a:gridCol>
                <a:gridCol w="319793">
                  <a:extLst>
                    <a:ext uri="{9D8B030D-6E8A-4147-A177-3AD203B41FA5}">
                      <a16:colId xmlns:a16="http://schemas.microsoft.com/office/drawing/2014/main" val="3141854601"/>
                    </a:ext>
                  </a:extLst>
                </a:gridCol>
              </a:tblGrid>
              <a:tr h="370840">
                <a:tc>
                  <a:txBody>
                    <a:bodyPr/>
                    <a:lstStyle/>
                    <a:p>
                      <a:pPr algn="ctr"/>
                      <a:r>
                        <a:rPr lang="en-GB" sz="1100" dirty="0"/>
                        <a:t>character</a:t>
                      </a:r>
                    </a:p>
                  </a:txBody>
                  <a:tcPr/>
                </a:tc>
                <a:tc>
                  <a:txBody>
                    <a:bodyPr/>
                    <a:lstStyle/>
                    <a:p>
                      <a:pPr algn="ctr"/>
                      <a:r>
                        <a:rPr lang="en-GB" sz="1100" dirty="0"/>
                        <a:t>H</a:t>
                      </a:r>
                    </a:p>
                  </a:txBody>
                  <a:tcPr/>
                </a:tc>
                <a:tc>
                  <a:txBody>
                    <a:bodyPr/>
                    <a:lstStyle/>
                    <a:p>
                      <a:pPr algn="ctr"/>
                      <a:r>
                        <a:rPr lang="en-GB" sz="1100" dirty="0"/>
                        <a:t>E</a:t>
                      </a:r>
                    </a:p>
                  </a:txBody>
                  <a:tcPr/>
                </a:tc>
                <a:tc>
                  <a:txBody>
                    <a:bodyPr/>
                    <a:lstStyle/>
                    <a:p>
                      <a:pPr algn="ctr"/>
                      <a:r>
                        <a:rPr lang="en-GB" sz="1100" dirty="0"/>
                        <a:t>L</a:t>
                      </a:r>
                    </a:p>
                  </a:txBody>
                  <a:tcPr/>
                </a:tc>
                <a:tc>
                  <a:txBody>
                    <a:bodyPr/>
                    <a:lstStyle/>
                    <a:p>
                      <a:pPr algn="ctr"/>
                      <a:r>
                        <a:rPr lang="en-GB" sz="1100" dirty="0"/>
                        <a:t>L</a:t>
                      </a:r>
                    </a:p>
                  </a:txBody>
                  <a:tcPr/>
                </a:tc>
                <a:tc>
                  <a:txBody>
                    <a:bodyPr/>
                    <a:lstStyle/>
                    <a:p>
                      <a:pPr algn="ctr"/>
                      <a:r>
                        <a:rPr lang="en-GB" sz="1100" dirty="0"/>
                        <a:t>O</a:t>
                      </a:r>
                    </a:p>
                  </a:txBody>
                  <a:tcPr/>
                </a:tc>
                <a:tc>
                  <a:txBody>
                    <a:bodyPr/>
                    <a:lstStyle/>
                    <a:p>
                      <a:pPr algn="ctr"/>
                      <a:r>
                        <a:rPr lang="en-GB" sz="1100" dirty="0"/>
                        <a:t>W</a:t>
                      </a:r>
                    </a:p>
                  </a:txBody>
                  <a:tcPr/>
                </a:tc>
                <a:tc>
                  <a:txBody>
                    <a:bodyPr/>
                    <a:lstStyle/>
                    <a:p>
                      <a:pPr algn="ctr"/>
                      <a:r>
                        <a:rPr lang="en-GB" sz="1100" dirty="0"/>
                        <a:t>O</a:t>
                      </a:r>
                    </a:p>
                  </a:txBody>
                  <a:tcPr/>
                </a:tc>
                <a:tc>
                  <a:txBody>
                    <a:bodyPr/>
                    <a:lstStyle/>
                    <a:p>
                      <a:pPr algn="ctr"/>
                      <a:r>
                        <a:rPr lang="en-GB" sz="1100" dirty="0"/>
                        <a:t>R</a:t>
                      </a:r>
                    </a:p>
                  </a:txBody>
                  <a:tcPr/>
                </a:tc>
                <a:tc>
                  <a:txBody>
                    <a:bodyPr/>
                    <a:lstStyle/>
                    <a:p>
                      <a:pPr algn="ctr"/>
                      <a:r>
                        <a:rPr lang="en-GB" sz="1100" dirty="0"/>
                        <a:t>L</a:t>
                      </a:r>
                    </a:p>
                  </a:txBody>
                  <a:tcPr/>
                </a:tc>
                <a:tc>
                  <a:txBody>
                    <a:bodyPr/>
                    <a:lstStyle/>
                    <a:p>
                      <a:pPr algn="ctr"/>
                      <a:r>
                        <a:rPr lang="en-GB" sz="1100" dirty="0"/>
                        <a:t>D</a:t>
                      </a:r>
                    </a:p>
                  </a:txBody>
                  <a:tcPr/>
                </a:tc>
                <a:tc>
                  <a:txBody>
                    <a:bodyPr/>
                    <a:lstStyle/>
                    <a:p>
                      <a:pPr algn="ctr"/>
                      <a:r>
                        <a:rPr lang="en-GB" sz="1100" dirty="0"/>
                        <a:t>I</a:t>
                      </a:r>
                    </a:p>
                  </a:txBody>
                  <a:tcPr/>
                </a:tc>
                <a:tc>
                  <a:txBody>
                    <a:bodyPr/>
                    <a:lstStyle/>
                    <a:p>
                      <a:pPr algn="ctr"/>
                      <a:r>
                        <a:rPr lang="en-GB" sz="1100" dirty="0"/>
                        <a:t>C</a:t>
                      </a:r>
                    </a:p>
                  </a:txBody>
                  <a:tcPr/>
                </a:tc>
                <a:tc>
                  <a:txBody>
                    <a:bodyPr/>
                    <a:lstStyle/>
                    <a:p>
                      <a:pPr algn="ctr"/>
                      <a:r>
                        <a:rPr lang="en-GB" sz="1100" dirty="0"/>
                        <a:t>H</a:t>
                      </a:r>
                    </a:p>
                  </a:txBody>
                  <a:tcPr/>
                </a:tc>
                <a:tc>
                  <a:txBody>
                    <a:bodyPr/>
                    <a:lstStyle/>
                    <a:p>
                      <a:pPr algn="ctr"/>
                      <a:r>
                        <a:rPr lang="en-GB" sz="1100" dirty="0"/>
                        <a:t>H</a:t>
                      </a:r>
                    </a:p>
                  </a:txBody>
                  <a:tcPr/>
                </a:tc>
                <a:tc>
                  <a:txBody>
                    <a:bodyPr/>
                    <a:lstStyle/>
                    <a:p>
                      <a:pPr algn="ctr"/>
                      <a:r>
                        <a:rPr lang="en-GB" sz="1100" dirty="0"/>
                        <a:t>E</a:t>
                      </a:r>
                    </a:p>
                  </a:txBody>
                  <a:tcPr/>
                </a:tc>
                <a:tc>
                  <a:txBody>
                    <a:bodyPr/>
                    <a:lstStyle/>
                    <a:p>
                      <a:pPr algn="ctr"/>
                      <a:r>
                        <a:rPr lang="en-GB" sz="1100" dirty="0"/>
                        <a:t>I</a:t>
                      </a:r>
                    </a:p>
                  </a:txBody>
                  <a:tcPr/>
                </a:tc>
                <a:tc>
                  <a:txBody>
                    <a:bodyPr/>
                    <a:lstStyle/>
                    <a:p>
                      <a:pPr algn="ctr"/>
                      <a:r>
                        <a:rPr lang="en-GB" sz="1100" dirty="0"/>
                        <a:t>S</a:t>
                      </a:r>
                    </a:p>
                  </a:txBody>
                  <a:tcPr/>
                </a:tc>
                <a:tc>
                  <a:txBody>
                    <a:bodyPr/>
                    <a:lstStyle/>
                    <a:p>
                      <a:pPr algn="ctr"/>
                      <a:r>
                        <a:rPr lang="en-GB" sz="1100" dirty="0"/>
                        <a:t>S</a:t>
                      </a:r>
                    </a:p>
                  </a:txBody>
                  <a:tcPr/>
                </a:tc>
                <a:tc>
                  <a:txBody>
                    <a:bodyPr/>
                    <a:lstStyle/>
                    <a:p>
                      <a:pPr algn="ctr"/>
                      <a:r>
                        <a:rPr lang="en-GB" sz="1100" dirty="0"/>
                        <a:t>E</a:t>
                      </a:r>
                    </a:p>
                  </a:txBody>
                  <a:tcPr/>
                </a:tc>
                <a:tc>
                  <a:txBody>
                    <a:bodyPr/>
                    <a:lstStyle/>
                    <a:p>
                      <a:pPr algn="ctr"/>
                      <a:r>
                        <a:rPr lang="en-GB" sz="1100" dirty="0"/>
                        <a:t>W</a:t>
                      </a:r>
                    </a:p>
                  </a:txBody>
                  <a:tcPr/>
                </a:tc>
                <a:tc>
                  <a:txBody>
                    <a:bodyPr/>
                    <a:lstStyle/>
                    <a:p>
                      <a:pPr algn="ctr"/>
                      <a:r>
                        <a:rPr lang="en-GB" sz="1100" dirty="0"/>
                        <a:t>I</a:t>
                      </a:r>
                    </a:p>
                  </a:txBody>
                  <a:tcPr/>
                </a:tc>
                <a:tc>
                  <a:txBody>
                    <a:bodyPr/>
                    <a:lstStyle/>
                    <a:p>
                      <a:pPr algn="ctr"/>
                      <a:r>
                        <a:rPr lang="en-GB" sz="1100" dirty="0"/>
                        <a:t>L</a:t>
                      </a:r>
                    </a:p>
                  </a:txBody>
                  <a:tcPr/>
                </a:tc>
                <a:tc>
                  <a:txBody>
                    <a:bodyPr/>
                    <a:lstStyle/>
                    <a:p>
                      <a:pPr algn="ctr"/>
                      <a:r>
                        <a:rPr lang="en-GB" sz="1100" dirty="0"/>
                        <a:t>L</a:t>
                      </a:r>
                    </a:p>
                  </a:txBody>
                  <a:tcPr/>
                </a:tc>
                <a:extLst>
                  <a:ext uri="{0D108BD9-81ED-4DB2-BD59-A6C34878D82A}">
                    <a16:rowId xmlns:a16="http://schemas.microsoft.com/office/drawing/2014/main" val="1557034370"/>
                  </a:ext>
                </a:extLst>
              </a:tr>
              <a:tr h="370840">
                <a:tc>
                  <a:txBody>
                    <a:bodyPr/>
                    <a:lstStyle/>
                    <a:p>
                      <a:pPr algn="ctr"/>
                      <a:r>
                        <a:rPr lang="en-GB" sz="1100" dirty="0"/>
                        <a:t>key</a:t>
                      </a:r>
                    </a:p>
                  </a:txBody>
                  <a:tcPr/>
                </a:tc>
                <a:tc>
                  <a:txBody>
                    <a:bodyPr/>
                    <a:lstStyle/>
                    <a:p>
                      <a:pPr algn="ctr"/>
                      <a:r>
                        <a:rPr lang="en-GB" sz="1100" dirty="0"/>
                        <a:t>1</a:t>
                      </a:r>
                    </a:p>
                  </a:txBody>
                  <a:tcPr/>
                </a:tc>
                <a:tc>
                  <a:txBody>
                    <a:bodyPr/>
                    <a:lstStyle/>
                    <a:p>
                      <a:pPr algn="ctr"/>
                      <a:r>
                        <a:rPr lang="en-GB" sz="1100" dirty="0"/>
                        <a:t>4</a:t>
                      </a:r>
                    </a:p>
                  </a:txBody>
                  <a:tcPr/>
                </a:tc>
                <a:tc>
                  <a:txBody>
                    <a:bodyPr/>
                    <a:lstStyle/>
                    <a:p>
                      <a:pPr algn="ctr"/>
                      <a:r>
                        <a:rPr lang="en-GB" sz="1100" dirty="0"/>
                        <a:t>5</a:t>
                      </a:r>
                    </a:p>
                  </a:txBody>
                  <a:tcPr/>
                </a:tc>
                <a:tc>
                  <a:txBody>
                    <a:bodyPr/>
                    <a:lstStyle/>
                    <a:p>
                      <a:pPr algn="ctr"/>
                      <a:r>
                        <a:rPr lang="en-GB" sz="1100" dirty="0"/>
                        <a:t>7</a:t>
                      </a:r>
                    </a:p>
                  </a:txBody>
                  <a:tcPr/>
                </a:tc>
                <a:tc>
                  <a:txBody>
                    <a:bodyPr/>
                    <a:lstStyle/>
                    <a:p>
                      <a:pPr algn="ctr"/>
                      <a:r>
                        <a:rPr lang="en-GB" sz="1100" dirty="0"/>
                        <a:t>4</a:t>
                      </a:r>
                    </a:p>
                  </a:txBody>
                  <a:tcPr/>
                </a:tc>
                <a:tc>
                  <a:txBody>
                    <a:bodyPr/>
                    <a:lstStyle/>
                    <a:p>
                      <a:pPr algn="ctr"/>
                      <a:r>
                        <a:rPr lang="en-GB" sz="1100" dirty="0"/>
                        <a:t>8</a:t>
                      </a:r>
                    </a:p>
                  </a:txBody>
                  <a:tcPr/>
                </a:tc>
                <a:tc>
                  <a:txBody>
                    <a:bodyPr/>
                    <a:lstStyle/>
                    <a:p>
                      <a:pPr algn="ctr"/>
                      <a:r>
                        <a:rPr lang="en-GB" sz="1100" dirty="0"/>
                        <a:t>3</a:t>
                      </a:r>
                    </a:p>
                  </a:txBody>
                  <a:tcPr/>
                </a:tc>
                <a:tc>
                  <a:txBody>
                    <a:bodyPr/>
                    <a:lstStyle/>
                    <a:p>
                      <a:pPr algn="ctr"/>
                      <a:r>
                        <a:rPr lang="en-GB" sz="1100" dirty="0"/>
                        <a:t>2</a:t>
                      </a:r>
                    </a:p>
                  </a:txBody>
                  <a:tcPr/>
                </a:tc>
                <a:tc>
                  <a:txBody>
                    <a:bodyPr/>
                    <a:lstStyle/>
                    <a:p>
                      <a:pPr algn="ctr"/>
                      <a:r>
                        <a:rPr lang="en-GB" sz="1100" dirty="0"/>
                        <a:t>6</a:t>
                      </a:r>
                    </a:p>
                  </a:txBody>
                  <a:tcPr/>
                </a:tc>
                <a:tc>
                  <a:txBody>
                    <a:bodyPr/>
                    <a:lstStyle/>
                    <a:p>
                      <a:pPr algn="ctr"/>
                      <a:r>
                        <a:rPr lang="en-GB" sz="1100" dirty="0"/>
                        <a:t>7</a:t>
                      </a:r>
                    </a:p>
                  </a:txBody>
                  <a:tcPr/>
                </a:tc>
                <a:tc>
                  <a:txBody>
                    <a:bodyPr/>
                    <a:lstStyle/>
                    <a:p>
                      <a:pPr algn="ctr"/>
                      <a:r>
                        <a:rPr lang="en-GB" sz="1100" dirty="0"/>
                        <a:t>8</a:t>
                      </a:r>
                    </a:p>
                  </a:txBody>
                  <a:tcPr/>
                </a:tc>
                <a:tc>
                  <a:txBody>
                    <a:bodyPr/>
                    <a:lstStyle/>
                    <a:p>
                      <a:pPr algn="ctr"/>
                      <a:r>
                        <a:rPr lang="en-GB" sz="1100" dirty="0"/>
                        <a:t>0</a:t>
                      </a:r>
                    </a:p>
                  </a:txBody>
                  <a:tcPr/>
                </a:tc>
                <a:tc>
                  <a:txBody>
                    <a:bodyPr/>
                    <a:lstStyle/>
                    <a:p>
                      <a:pPr algn="ctr"/>
                      <a:r>
                        <a:rPr lang="en-GB" sz="1100" dirty="0"/>
                        <a:t>3</a:t>
                      </a:r>
                    </a:p>
                  </a:txBody>
                  <a:tcPr/>
                </a:tc>
                <a:tc>
                  <a:txBody>
                    <a:bodyPr/>
                    <a:lstStyle/>
                    <a:p>
                      <a:pPr algn="ctr"/>
                      <a:r>
                        <a:rPr lang="en-GB" sz="1100" dirty="0"/>
                        <a:t>5</a:t>
                      </a:r>
                    </a:p>
                  </a:txBody>
                  <a:tcPr/>
                </a:tc>
                <a:tc>
                  <a:txBody>
                    <a:bodyPr/>
                    <a:lstStyle/>
                    <a:p>
                      <a:pPr algn="ctr"/>
                      <a:r>
                        <a:rPr lang="en-GB" sz="1100" dirty="0"/>
                        <a:t>4</a:t>
                      </a:r>
                    </a:p>
                  </a:txBody>
                  <a:tcPr/>
                </a:tc>
                <a:tc>
                  <a:txBody>
                    <a:bodyPr/>
                    <a:lstStyle/>
                    <a:p>
                      <a:pPr algn="ctr"/>
                      <a:r>
                        <a:rPr lang="en-GB" sz="1100" dirty="0"/>
                        <a:t>7</a:t>
                      </a:r>
                    </a:p>
                  </a:txBody>
                  <a:tcPr/>
                </a:tc>
                <a:tc>
                  <a:txBody>
                    <a:bodyPr/>
                    <a:lstStyle/>
                    <a:p>
                      <a:pPr algn="ctr"/>
                      <a:r>
                        <a:rPr lang="en-GB" sz="1100" dirty="0"/>
                        <a:t>1</a:t>
                      </a:r>
                    </a:p>
                  </a:txBody>
                  <a:tcPr/>
                </a:tc>
                <a:tc>
                  <a:txBody>
                    <a:bodyPr/>
                    <a:lstStyle/>
                    <a:p>
                      <a:pPr algn="ctr"/>
                      <a:r>
                        <a:rPr lang="en-GB" sz="1100" dirty="0"/>
                        <a:t>2</a:t>
                      </a:r>
                    </a:p>
                  </a:txBody>
                  <a:tcPr/>
                </a:tc>
                <a:tc>
                  <a:txBody>
                    <a:bodyPr/>
                    <a:lstStyle/>
                    <a:p>
                      <a:pPr algn="ctr"/>
                      <a:r>
                        <a:rPr lang="en-GB" sz="1100" dirty="0"/>
                        <a:t>3</a:t>
                      </a:r>
                    </a:p>
                  </a:txBody>
                  <a:tcPr/>
                </a:tc>
                <a:tc>
                  <a:txBody>
                    <a:bodyPr/>
                    <a:lstStyle/>
                    <a:p>
                      <a:pPr algn="ctr"/>
                      <a:r>
                        <a:rPr lang="en-GB" sz="1100" dirty="0"/>
                        <a:t>4</a:t>
                      </a:r>
                    </a:p>
                  </a:txBody>
                  <a:tcPr/>
                </a:tc>
                <a:tc>
                  <a:txBody>
                    <a:bodyPr/>
                    <a:lstStyle/>
                    <a:p>
                      <a:pPr algn="ctr"/>
                      <a:r>
                        <a:rPr lang="en-GB" sz="1100" dirty="0"/>
                        <a:t>9</a:t>
                      </a:r>
                    </a:p>
                  </a:txBody>
                  <a:tcPr/>
                </a:tc>
                <a:tc>
                  <a:txBody>
                    <a:bodyPr/>
                    <a:lstStyle/>
                    <a:p>
                      <a:pPr algn="ctr"/>
                      <a:r>
                        <a:rPr lang="en-GB" sz="1100" dirty="0"/>
                        <a:t>7</a:t>
                      </a:r>
                    </a:p>
                  </a:txBody>
                  <a:tcPr/>
                </a:tc>
                <a:tc>
                  <a:txBody>
                    <a:bodyPr/>
                    <a:lstStyle/>
                    <a:p>
                      <a:pPr algn="ctr"/>
                      <a:r>
                        <a:rPr lang="en-GB" sz="1100" dirty="0"/>
                        <a:t>3</a:t>
                      </a:r>
                    </a:p>
                  </a:txBody>
                  <a:tcPr/>
                </a:tc>
                <a:extLst>
                  <a:ext uri="{0D108BD9-81ED-4DB2-BD59-A6C34878D82A}">
                    <a16:rowId xmlns:a16="http://schemas.microsoft.com/office/drawing/2014/main" val="3547733397"/>
                  </a:ext>
                </a:extLst>
              </a:tr>
              <a:tr h="370840">
                <a:tc>
                  <a:txBody>
                    <a:bodyPr/>
                    <a:lstStyle/>
                    <a:p>
                      <a:pPr algn="ctr"/>
                      <a:r>
                        <a:rPr lang="en-GB" sz="1100" dirty="0"/>
                        <a:t>cipher text</a:t>
                      </a:r>
                    </a:p>
                  </a:txBody>
                  <a:tcPr/>
                </a:tc>
                <a:tc>
                  <a:txBody>
                    <a:bodyPr/>
                    <a:lstStyle/>
                    <a:p>
                      <a:pPr algn="ctr"/>
                      <a:r>
                        <a:rPr lang="en-GB" sz="1100" dirty="0"/>
                        <a:t>I</a:t>
                      </a:r>
                    </a:p>
                  </a:txBody>
                  <a:tcPr/>
                </a:tc>
                <a:tc>
                  <a:txBody>
                    <a:bodyPr/>
                    <a:lstStyle/>
                    <a:p>
                      <a:pPr algn="ctr"/>
                      <a:r>
                        <a:rPr lang="en-GB" sz="1100" dirty="0"/>
                        <a:t>I</a:t>
                      </a:r>
                    </a:p>
                  </a:txBody>
                  <a:tcPr/>
                </a:tc>
                <a:tc>
                  <a:txBody>
                    <a:bodyPr/>
                    <a:lstStyle/>
                    <a:p>
                      <a:pPr algn="ctr"/>
                      <a:r>
                        <a:rPr lang="en-GB" sz="1100" dirty="0"/>
                        <a:t>Q</a:t>
                      </a:r>
                    </a:p>
                  </a:txBody>
                  <a:tcPr/>
                </a:tc>
                <a:tc>
                  <a:txBody>
                    <a:bodyPr/>
                    <a:lstStyle/>
                    <a:p>
                      <a:pPr algn="ctr"/>
                      <a:r>
                        <a:rPr lang="en-GB" sz="1100" dirty="0"/>
                        <a:t>S</a:t>
                      </a:r>
                    </a:p>
                  </a:txBody>
                  <a:tcPr/>
                </a:tc>
                <a:tc>
                  <a:txBody>
                    <a:bodyPr/>
                    <a:lstStyle/>
                    <a:p>
                      <a:pPr algn="ctr"/>
                      <a:r>
                        <a:rPr lang="en-GB" sz="1100" dirty="0"/>
                        <a:t>S</a:t>
                      </a:r>
                    </a:p>
                  </a:txBody>
                  <a:tcPr/>
                </a:tc>
                <a:tc>
                  <a:txBody>
                    <a:bodyPr/>
                    <a:lstStyle/>
                    <a:p>
                      <a:pPr algn="ctr"/>
                      <a:r>
                        <a:rPr lang="en-GB" sz="1100" dirty="0"/>
                        <a:t>E</a:t>
                      </a:r>
                    </a:p>
                  </a:txBody>
                  <a:tcPr/>
                </a:tc>
                <a:tc>
                  <a:txBody>
                    <a:bodyPr/>
                    <a:lstStyle/>
                    <a:p>
                      <a:pPr algn="ctr"/>
                      <a:r>
                        <a:rPr lang="en-GB" sz="1100" dirty="0"/>
                        <a:t>R</a:t>
                      </a:r>
                    </a:p>
                  </a:txBody>
                  <a:tcPr/>
                </a:tc>
                <a:tc>
                  <a:txBody>
                    <a:bodyPr/>
                    <a:lstStyle/>
                    <a:p>
                      <a:pPr algn="ctr"/>
                      <a:r>
                        <a:rPr lang="en-GB" sz="1100" dirty="0"/>
                        <a:t>T</a:t>
                      </a:r>
                    </a:p>
                  </a:txBody>
                  <a:tcPr/>
                </a:tc>
                <a:tc>
                  <a:txBody>
                    <a:bodyPr/>
                    <a:lstStyle/>
                    <a:p>
                      <a:pPr algn="ctr"/>
                      <a:r>
                        <a:rPr lang="en-GB" sz="1100" dirty="0"/>
                        <a:t>R</a:t>
                      </a:r>
                    </a:p>
                  </a:txBody>
                  <a:tcPr/>
                </a:tc>
                <a:tc>
                  <a:txBody>
                    <a:bodyPr/>
                    <a:lstStyle/>
                    <a:p>
                      <a:pPr algn="ctr"/>
                      <a:r>
                        <a:rPr lang="en-GB" sz="1100" dirty="0"/>
                        <a:t>K</a:t>
                      </a:r>
                    </a:p>
                  </a:txBody>
                  <a:tcPr/>
                </a:tc>
                <a:tc>
                  <a:txBody>
                    <a:bodyPr/>
                    <a:lstStyle/>
                    <a:p>
                      <a:pPr algn="ctr"/>
                      <a:r>
                        <a:rPr lang="en-GB" sz="1100" dirty="0"/>
                        <a:t>Q</a:t>
                      </a:r>
                    </a:p>
                  </a:txBody>
                  <a:tcPr/>
                </a:tc>
                <a:tc>
                  <a:txBody>
                    <a:bodyPr/>
                    <a:lstStyle/>
                    <a:p>
                      <a:pPr algn="ctr"/>
                      <a:r>
                        <a:rPr lang="en-GB" sz="1100" dirty="0"/>
                        <a:t>C</a:t>
                      </a:r>
                    </a:p>
                  </a:txBody>
                  <a:tcPr/>
                </a:tc>
                <a:tc>
                  <a:txBody>
                    <a:bodyPr/>
                    <a:lstStyle/>
                    <a:p>
                      <a:pPr algn="ctr"/>
                      <a:r>
                        <a:rPr lang="en-GB" sz="1100" dirty="0"/>
                        <a:t>K</a:t>
                      </a:r>
                    </a:p>
                  </a:txBody>
                  <a:tcPr/>
                </a:tc>
                <a:tc>
                  <a:txBody>
                    <a:bodyPr/>
                    <a:lstStyle/>
                    <a:p>
                      <a:pPr algn="ctr"/>
                      <a:r>
                        <a:rPr lang="en-GB" sz="1100" dirty="0"/>
                        <a:t>M</a:t>
                      </a:r>
                    </a:p>
                  </a:txBody>
                  <a:tcPr/>
                </a:tc>
                <a:tc>
                  <a:txBody>
                    <a:bodyPr/>
                    <a:lstStyle/>
                    <a:p>
                      <a:pPr algn="ctr"/>
                      <a:r>
                        <a:rPr lang="en-GB" sz="1100" dirty="0"/>
                        <a:t>I</a:t>
                      </a:r>
                    </a:p>
                  </a:txBody>
                  <a:tcPr/>
                </a:tc>
                <a:tc>
                  <a:txBody>
                    <a:bodyPr/>
                    <a:lstStyle/>
                    <a:p>
                      <a:pPr algn="ctr"/>
                      <a:r>
                        <a:rPr lang="en-GB" sz="1100" dirty="0"/>
                        <a:t>P</a:t>
                      </a:r>
                    </a:p>
                  </a:txBody>
                  <a:tcPr/>
                </a:tc>
                <a:tc>
                  <a:txBody>
                    <a:bodyPr/>
                    <a:lstStyle/>
                    <a:p>
                      <a:pPr algn="ctr"/>
                      <a:r>
                        <a:rPr lang="en-GB" sz="1100" dirty="0"/>
                        <a:t>T</a:t>
                      </a:r>
                    </a:p>
                  </a:txBody>
                  <a:tcPr/>
                </a:tc>
                <a:tc>
                  <a:txBody>
                    <a:bodyPr/>
                    <a:lstStyle/>
                    <a:p>
                      <a:pPr algn="ctr"/>
                      <a:r>
                        <a:rPr lang="en-GB" sz="1100" dirty="0"/>
                        <a:t>U</a:t>
                      </a:r>
                    </a:p>
                  </a:txBody>
                  <a:tcPr/>
                </a:tc>
                <a:tc>
                  <a:txBody>
                    <a:bodyPr/>
                    <a:lstStyle/>
                    <a:p>
                      <a:pPr algn="ctr"/>
                      <a:r>
                        <a:rPr lang="en-GB" sz="1100" dirty="0"/>
                        <a:t>H</a:t>
                      </a:r>
                    </a:p>
                  </a:txBody>
                  <a:tcPr/>
                </a:tc>
                <a:tc>
                  <a:txBody>
                    <a:bodyPr/>
                    <a:lstStyle/>
                    <a:p>
                      <a:pPr algn="ctr"/>
                      <a:r>
                        <a:rPr lang="en-GB" sz="1100" dirty="0"/>
                        <a:t>A</a:t>
                      </a:r>
                    </a:p>
                  </a:txBody>
                  <a:tcPr/>
                </a:tc>
                <a:tc>
                  <a:txBody>
                    <a:bodyPr/>
                    <a:lstStyle/>
                    <a:p>
                      <a:pPr algn="ctr"/>
                      <a:r>
                        <a:rPr lang="en-GB" sz="1100" dirty="0"/>
                        <a:t>R</a:t>
                      </a:r>
                    </a:p>
                  </a:txBody>
                  <a:tcPr/>
                </a:tc>
                <a:tc>
                  <a:txBody>
                    <a:bodyPr/>
                    <a:lstStyle/>
                    <a:p>
                      <a:pPr algn="ctr"/>
                      <a:r>
                        <a:rPr lang="en-GB" sz="1100" dirty="0"/>
                        <a:t>S</a:t>
                      </a:r>
                    </a:p>
                  </a:txBody>
                  <a:tcPr/>
                </a:tc>
                <a:tc>
                  <a:txBody>
                    <a:bodyPr/>
                    <a:lstStyle/>
                    <a:p>
                      <a:pPr algn="ctr"/>
                      <a:r>
                        <a:rPr lang="en-GB" sz="1100" dirty="0"/>
                        <a:t>O</a:t>
                      </a:r>
                    </a:p>
                  </a:txBody>
                  <a:tcPr/>
                </a:tc>
                <a:extLst>
                  <a:ext uri="{0D108BD9-81ED-4DB2-BD59-A6C34878D82A}">
                    <a16:rowId xmlns:a16="http://schemas.microsoft.com/office/drawing/2014/main" val="918625174"/>
                  </a:ext>
                </a:extLst>
              </a:tr>
            </a:tbl>
          </a:graphicData>
        </a:graphic>
      </p:graphicFrame>
    </p:spTree>
    <p:extLst>
      <p:ext uri="{BB962C8B-B14F-4D97-AF65-F5344CB8AC3E}">
        <p14:creationId xmlns:p14="http://schemas.microsoft.com/office/powerpoint/2010/main" val="8960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52815" y="1985141"/>
            <a:ext cx="3384356" cy="2396811"/>
          </a:xfrm>
          <a:prstGeom prst="rect">
            <a:avLst/>
          </a:prstGeom>
        </p:spPr>
      </p:pic>
      <p:pic>
        <p:nvPicPr>
          <p:cNvPr id="1026" name="Picture 2" descr="Image result for globe"/>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139818" y="1909162"/>
            <a:ext cx="2590457" cy="25621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19178" y="757239"/>
            <a:ext cx="9238890" cy="512761"/>
          </a:xfrm>
        </p:spPr>
        <p:txBody>
          <a:bodyPr/>
          <a:lstStyle/>
          <a:p>
            <a:r>
              <a:rPr lang="en-GB" dirty="0"/>
              <a:t>Types of networks</a:t>
            </a:r>
          </a:p>
        </p:txBody>
      </p:sp>
      <p:sp>
        <p:nvSpPr>
          <p:cNvPr id="5" name="TextBox 4"/>
          <p:cNvSpPr txBox="1"/>
          <p:nvPr/>
        </p:nvSpPr>
        <p:spPr>
          <a:xfrm>
            <a:off x="319178" y="1453296"/>
            <a:ext cx="4239186" cy="261610"/>
          </a:xfrm>
          <a:prstGeom prst="rect">
            <a:avLst/>
          </a:prstGeom>
          <a:noFill/>
        </p:spPr>
        <p:txBody>
          <a:bodyPr wrap="square" rtlCol="0">
            <a:spAutoFit/>
          </a:bodyPr>
          <a:lstStyle/>
          <a:p>
            <a:r>
              <a:rPr lang="en-GB" sz="1100" dirty="0"/>
              <a:t>Representation of a local area network (LAN):</a:t>
            </a:r>
          </a:p>
        </p:txBody>
      </p:sp>
      <p:sp>
        <p:nvSpPr>
          <p:cNvPr id="8" name="Rectangle 7"/>
          <p:cNvSpPr/>
          <p:nvPr/>
        </p:nvSpPr>
        <p:spPr>
          <a:xfrm>
            <a:off x="319176" y="5053423"/>
            <a:ext cx="4239187" cy="106224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Small geographical area</a:t>
            </a:r>
          </a:p>
          <a:p>
            <a:pPr marL="171450" indent="-171450">
              <a:buFont typeface="Arial" panose="020B0604020202020204" pitchFamily="34" charset="0"/>
              <a:buChar char="•"/>
            </a:pPr>
            <a:r>
              <a:rPr lang="en-GB" sz="1100" dirty="0">
                <a:solidFill>
                  <a:schemeClr val="tx1"/>
                </a:solidFill>
              </a:rPr>
              <a:t>Owned by the user</a:t>
            </a:r>
          </a:p>
          <a:p>
            <a:pPr marL="171450" indent="-171450">
              <a:buFont typeface="Arial" panose="020B0604020202020204" pitchFamily="34" charset="0"/>
              <a:buChar char="•"/>
            </a:pPr>
            <a:r>
              <a:rPr lang="en-GB" sz="1100" dirty="0">
                <a:solidFill>
                  <a:schemeClr val="tx1"/>
                </a:solidFill>
              </a:rPr>
              <a:t>UTP or </a:t>
            </a:r>
            <a:r>
              <a:rPr lang="en-GB" sz="1100" dirty="0" err="1">
                <a:solidFill>
                  <a:schemeClr val="tx1"/>
                </a:solidFill>
              </a:rPr>
              <a:t>Wifi</a:t>
            </a:r>
            <a:endParaRPr lang="en-GB" sz="1100" dirty="0">
              <a:solidFill>
                <a:schemeClr val="tx1"/>
              </a:solidFill>
            </a:endParaRPr>
          </a:p>
        </p:txBody>
      </p:sp>
      <p:sp>
        <p:nvSpPr>
          <p:cNvPr id="9" name="TextBox 8"/>
          <p:cNvSpPr txBox="1"/>
          <p:nvPr/>
        </p:nvSpPr>
        <p:spPr>
          <a:xfrm>
            <a:off x="5318881" y="1458776"/>
            <a:ext cx="4239186" cy="261610"/>
          </a:xfrm>
          <a:prstGeom prst="rect">
            <a:avLst/>
          </a:prstGeom>
          <a:noFill/>
        </p:spPr>
        <p:txBody>
          <a:bodyPr wrap="square" rtlCol="0">
            <a:spAutoFit/>
          </a:bodyPr>
          <a:lstStyle/>
          <a:p>
            <a:r>
              <a:rPr lang="en-GB" sz="1100" dirty="0"/>
              <a:t>Representation of a wide area network (WAN):</a:t>
            </a:r>
          </a:p>
        </p:txBody>
      </p:sp>
      <p:sp>
        <p:nvSpPr>
          <p:cNvPr id="10" name="Rectangle 9"/>
          <p:cNvSpPr/>
          <p:nvPr/>
        </p:nvSpPr>
        <p:spPr>
          <a:xfrm>
            <a:off x="319177" y="1898201"/>
            <a:ext cx="4239187" cy="2575475"/>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100" dirty="0">
              <a:solidFill>
                <a:schemeClr val="tx1"/>
              </a:solidFill>
            </a:endParaRPr>
          </a:p>
        </p:txBody>
      </p:sp>
      <p:sp>
        <p:nvSpPr>
          <p:cNvPr id="11" name="Rectangle 10"/>
          <p:cNvSpPr/>
          <p:nvPr/>
        </p:nvSpPr>
        <p:spPr>
          <a:xfrm>
            <a:off x="5318880" y="1895810"/>
            <a:ext cx="4239187" cy="2575475"/>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100" dirty="0">
              <a:solidFill>
                <a:schemeClr val="tx1"/>
              </a:solidFill>
            </a:endParaRPr>
          </a:p>
        </p:txBody>
      </p:sp>
      <p:sp>
        <p:nvSpPr>
          <p:cNvPr id="12" name="TextBox 11"/>
          <p:cNvSpPr txBox="1"/>
          <p:nvPr/>
        </p:nvSpPr>
        <p:spPr>
          <a:xfrm>
            <a:off x="319178" y="4654725"/>
            <a:ext cx="2604997" cy="261610"/>
          </a:xfrm>
          <a:prstGeom prst="rect">
            <a:avLst/>
          </a:prstGeom>
          <a:noFill/>
        </p:spPr>
        <p:txBody>
          <a:bodyPr wrap="square" rtlCol="0">
            <a:spAutoFit/>
          </a:bodyPr>
          <a:lstStyle/>
          <a:p>
            <a:r>
              <a:rPr lang="en-GB" sz="1100" dirty="0"/>
              <a:t>Description of a local area network:</a:t>
            </a:r>
          </a:p>
        </p:txBody>
      </p:sp>
      <p:sp>
        <p:nvSpPr>
          <p:cNvPr id="13" name="TextBox 12"/>
          <p:cNvSpPr txBox="1"/>
          <p:nvPr/>
        </p:nvSpPr>
        <p:spPr>
          <a:xfrm>
            <a:off x="5318881" y="4660205"/>
            <a:ext cx="2604997" cy="261610"/>
          </a:xfrm>
          <a:prstGeom prst="rect">
            <a:avLst/>
          </a:prstGeom>
          <a:noFill/>
        </p:spPr>
        <p:txBody>
          <a:bodyPr wrap="square" rtlCol="0">
            <a:spAutoFit/>
          </a:bodyPr>
          <a:lstStyle/>
          <a:p>
            <a:r>
              <a:rPr lang="en-GB" sz="1100" dirty="0"/>
              <a:t>Description of a wide area network:</a:t>
            </a:r>
          </a:p>
        </p:txBody>
      </p:sp>
      <p:sp>
        <p:nvSpPr>
          <p:cNvPr id="14" name="Rectangle 13"/>
          <p:cNvSpPr/>
          <p:nvPr/>
        </p:nvSpPr>
        <p:spPr>
          <a:xfrm>
            <a:off x="5318880" y="5053423"/>
            <a:ext cx="4239187" cy="106224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Large geographical area</a:t>
            </a:r>
          </a:p>
          <a:p>
            <a:pPr marL="171450" indent="-171450">
              <a:buFont typeface="Arial" panose="020B0604020202020204" pitchFamily="34" charset="0"/>
              <a:buChar char="•"/>
            </a:pPr>
            <a:r>
              <a:rPr lang="en-GB" sz="1100" dirty="0">
                <a:solidFill>
                  <a:schemeClr val="tx1"/>
                </a:solidFill>
              </a:rPr>
              <a:t>Not owned by the user</a:t>
            </a:r>
          </a:p>
          <a:p>
            <a:pPr marL="171450" indent="-171450">
              <a:buFont typeface="Arial" panose="020B0604020202020204" pitchFamily="34" charset="0"/>
              <a:buChar char="•"/>
            </a:pPr>
            <a:r>
              <a:rPr lang="en-GB" sz="1100" dirty="0">
                <a:solidFill>
                  <a:schemeClr val="tx1"/>
                </a:solidFill>
              </a:rPr>
              <a:t>Fibre</a:t>
            </a:r>
          </a:p>
        </p:txBody>
      </p:sp>
      <p:sp>
        <p:nvSpPr>
          <p:cNvPr id="73" name="TextBox 72"/>
          <p:cNvSpPr txBox="1"/>
          <p:nvPr/>
        </p:nvSpPr>
        <p:spPr>
          <a:xfrm>
            <a:off x="280945" y="6252395"/>
            <a:ext cx="9277122" cy="261610"/>
          </a:xfrm>
          <a:prstGeom prst="rect">
            <a:avLst/>
          </a:prstGeom>
          <a:noFill/>
        </p:spPr>
        <p:txBody>
          <a:bodyPr wrap="square" rtlCol="0">
            <a:spAutoFit/>
          </a:bodyPr>
          <a:lstStyle/>
          <a:p>
            <a:r>
              <a:rPr lang="en-GB" sz="1100" dirty="0"/>
              <a:t>Computers that are not connected to a network are called stand-alone computers.</a:t>
            </a:r>
          </a:p>
        </p:txBody>
      </p:sp>
      <p:pic>
        <p:nvPicPr>
          <p:cNvPr id="64" name="Picture 63">
            <a:extLst>
              <a:ext uri="{FF2B5EF4-FFF2-40B4-BE49-F238E27FC236}">
                <a16:creationId xmlns:a16="http://schemas.microsoft.com/office/drawing/2014/main" id="{BDE83A7A-7B07-48A2-A5CB-18202610B1F6}"/>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377658" y="1985141"/>
            <a:ext cx="650751" cy="517612"/>
          </a:xfrm>
          <a:prstGeom prst="rect">
            <a:avLst/>
          </a:prstGeom>
          <a:noFill/>
          <a:ln>
            <a:noFill/>
          </a:ln>
        </p:spPr>
      </p:pic>
      <p:pic>
        <p:nvPicPr>
          <p:cNvPr id="65" name="Picture 64">
            <a:extLst>
              <a:ext uri="{FF2B5EF4-FFF2-40B4-BE49-F238E27FC236}">
                <a16:creationId xmlns:a16="http://schemas.microsoft.com/office/drawing/2014/main" id="{95FF4BD9-E385-41E2-9287-00BA9AB842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7658" y="2788466"/>
            <a:ext cx="652815" cy="133872"/>
          </a:xfrm>
          <a:prstGeom prst="rect">
            <a:avLst/>
          </a:prstGeom>
        </p:spPr>
      </p:pic>
      <p:pic>
        <p:nvPicPr>
          <p:cNvPr id="16" name="Picture 15">
            <a:extLst>
              <a:ext uri="{FF2B5EF4-FFF2-40B4-BE49-F238E27FC236}">
                <a16:creationId xmlns:a16="http://schemas.microsoft.com/office/drawing/2014/main" id="{E7AA71B9-7A5E-4B01-9082-8264C90C04CC}"/>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377658" y="3207233"/>
            <a:ext cx="650751" cy="517612"/>
          </a:xfrm>
          <a:prstGeom prst="rect">
            <a:avLst/>
          </a:prstGeom>
          <a:noFill/>
          <a:ln>
            <a:noFill/>
          </a:ln>
        </p:spPr>
      </p:pic>
      <p:pic>
        <p:nvPicPr>
          <p:cNvPr id="17" name="Picture 16">
            <a:extLst>
              <a:ext uri="{FF2B5EF4-FFF2-40B4-BE49-F238E27FC236}">
                <a16:creationId xmlns:a16="http://schemas.microsoft.com/office/drawing/2014/main" id="{A23B5BFE-D32D-4EBA-9449-662416B518E6}"/>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2598799" y="2003881"/>
            <a:ext cx="650751" cy="517612"/>
          </a:xfrm>
          <a:prstGeom prst="rect">
            <a:avLst/>
          </a:prstGeom>
          <a:noFill/>
          <a:ln>
            <a:noFill/>
          </a:ln>
        </p:spPr>
      </p:pic>
      <p:pic>
        <p:nvPicPr>
          <p:cNvPr id="18" name="Picture 17">
            <a:extLst>
              <a:ext uri="{FF2B5EF4-FFF2-40B4-BE49-F238E27FC236}">
                <a16:creationId xmlns:a16="http://schemas.microsoft.com/office/drawing/2014/main" id="{228882DF-C2A3-4406-85E1-19C46FADAF38}"/>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2598798" y="3207233"/>
            <a:ext cx="650751" cy="517612"/>
          </a:xfrm>
          <a:prstGeom prst="rect">
            <a:avLst/>
          </a:prstGeom>
          <a:noFill/>
          <a:ln>
            <a:noFill/>
          </a:ln>
        </p:spPr>
      </p:pic>
      <p:cxnSp>
        <p:nvCxnSpPr>
          <p:cNvPr id="4" name="Straight Connector 3">
            <a:extLst>
              <a:ext uri="{FF2B5EF4-FFF2-40B4-BE49-F238E27FC236}">
                <a16:creationId xmlns:a16="http://schemas.microsoft.com/office/drawing/2014/main" id="{6A0443F5-AD08-44D8-A64F-C7304B7AD0F5}"/>
              </a:ext>
            </a:extLst>
          </p:cNvPr>
          <p:cNvCxnSpPr>
            <a:cxnSpLocks/>
            <a:stCxn id="65" idx="3"/>
          </p:cNvCxnSpPr>
          <p:nvPr/>
        </p:nvCxnSpPr>
        <p:spPr>
          <a:xfrm>
            <a:off x="1030473" y="2855402"/>
            <a:ext cx="1893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8587D2-1AAF-48F5-A635-980A9B254BDF}"/>
              </a:ext>
            </a:extLst>
          </p:cNvPr>
          <p:cNvCxnSpPr>
            <a:stCxn id="65" idx="0"/>
            <a:endCxn id="64" idx="2"/>
          </p:cNvCxnSpPr>
          <p:nvPr/>
        </p:nvCxnSpPr>
        <p:spPr>
          <a:xfrm flipH="1" flipV="1">
            <a:off x="703034" y="2502753"/>
            <a:ext cx="1032" cy="285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EDD067-38DD-4577-A49B-21A00DCEEC14}"/>
              </a:ext>
            </a:extLst>
          </p:cNvPr>
          <p:cNvCxnSpPr>
            <a:stCxn id="65" idx="2"/>
            <a:endCxn id="16" idx="0"/>
          </p:cNvCxnSpPr>
          <p:nvPr/>
        </p:nvCxnSpPr>
        <p:spPr>
          <a:xfrm flipH="1">
            <a:off x="703034" y="2922338"/>
            <a:ext cx="1032" cy="284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B37523-0294-42CC-92D9-4B0D8D87C1B9}"/>
              </a:ext>
            </a:extLst>
          </p:cNvPr>
          <p:cNvCxnSpPr>
            <a:cxnSpLocks/>
            <a:stCxn id="17" idx="2"/>
          </p:cNvCxnSpPr>
          <p:nvPr/>
        </p:nvCxnSpPr>
        <p:spPr>
          <a:xfrm flipH="1">
            <a:off x="1028409" y="2521493"/>
            <a:ext cx="1895766" cy="266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E50575-6218-457A-A4F6-8B63EA4EE49D}"/>
              </a:ext>
            </a:extLst>
          </p:cNvPr>
          <p:cNvCxnSpPr>
            <a:cxnSpLocks/>
            <a:endCxn id="18" idx="0"/>
          </p:cNvCxnSpPr>
          <p:nvPr/>
        </p:nvCxnSpPr>
        <p:spPr>
          <a:xfrm>
            <a:off x="1028409" y="2922338"/>
            <a:ext cx="1895765" cy="284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F9125-8236-4D06-97A4-B69530C4EE9E}"/>
              </a:ext>
            </a:extLst>
          </p:cNvPr>
          <p:cNvCxnSpPr/>
          <p:nvPr/>
        </p:nvCxnSpPr>
        <p:spPr>
          <a:xfrm flipV="1">
            <a:off x="6972300" y="2062267"/>
            <a:ext cx="266700" cy="621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8EAD6C-1ED3-4AB1-A9D0-870DF98EE963}"/>
              </a:ext>
            </a:extLst>
          </p:cNvPr>
          <p:cNvCxnSpPr/>
          <p:nvPr/>
        </p:nvCxnSpPr>
        <p:spPr>
          <a:xfrm>
            <a:off x="7248525" y="2080671"/>
            <a:ext cx="923925" cy="393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5A02B83-99F6-4E34-94D9-D9B134D819FA}"/>
              </a:ext>
            </a:extLst>
          </p:cNvPr>
          <p:cNvCxnSpPr>
            <a:cxnSpLocks/>
          </p:cNvCxnSpPr>
          <p:nvPr/>
        </p:nvCxnSpPr>
        <p:spPr>
          <a:xfrm>
            <a:off x="8172450" y="2473889"/>
            <a:ext cx="390525" cy="57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64609E7-40F1-43D5-BFFD-02DF6129C093}"/>
              </a:ext>
            </a:extLst>
          </p:cNvPr>
          <p:cNvCxnSpPr/>
          <p:nvPr/>
        </p:nvCxnSpPr>
        <p:spPr>
          <a:xfrm>
            <a:off x="8539775" y="3048719"/>
            <a:ext cx="190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A0D462-9D27-49A1-BD96-DA10E922B1F0}"/>
              </a:ext>
            </a:extLst>
          </p:cNvPr>
          <p:cNvCxnSpPr>
            <a:cxnSpLocks/>
          </p:cNvCxnSpPr>
          <p:nvPr/>
        </p:nvCxnSpPr>
        <p:spPr>
          <a:xfrm flipH="1" flipV="1">
            <a:off x="6981827" y="3526451"/>
            <a:ext cx="590548" cy="521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FB18171-26AF-4404-8EDE-4D2265073D8E}"/>
              </a:ext>
            </a:extLst>
          </p:cNvPr>
          <p:cNvCxnSpPr/>
          <p:nvPr/>
        </p:nvCxnSpPr>
        <p:spPr>
          <a:xfrm flipV="1">
            <a:off x="6972300" y="3316729"/>
            <a:ext cx="462746" cy="192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3322C1F-5731-4D6E-9C33-87B302F6D2F2}"/>
              </a:ext>
            </a:extLst>
          </p:cNvPr>
          <p:cNvCxnSpPr/>
          <p:nvPr/>
        </p:nvCxnSpPr>
        <p:spPr>
          <a:xfrm flipH="1" flipV="1">
            <a:off x="7277101" y="2799385"/>
            <a:ext cx="157945" cy="532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B904E8-EFC8-4CB5-AAAB-FEAAD3B6B8D9}"/>
              </a:ext>
            </a:extLst>
          </p:cNvPr>
          <p:cNvCxnSpPr/>
          <p:nvPr/>
        </p:nvCxnSpPr>
        <p:spPr>
          <a:xfrm flipV="1">
            <a:off x="6981827" y="2699020"/>
            <a:ext cx="0" cy="76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E3D3FB-DDDD-4F28-987B-78B3A0B9CDEC}"/>
              </a:ext>
            </a:extLst>
          </p:cNvPr>
          <p:cNvCxnSpPr/>
          <p:nvPr/>
        </p:nvCxnSpPr>
        <p:spPr>
          <a:xfrm flipH="1" flipV="1">
            <a:off x="6972300" y="2645609"/>
            <a:ext cx="304801" cy="153776"/>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2" descr="Image result for globe">
            <a:extLst>
              <a:ext uri="{FF2B5EF4-FFF2-40B4-BE49-F238E27FC236}">
                <a16:creationId xmlns:a16="http://schemas.microsoft.com/office/drawing/2014/main" id="{B8557529-6E2A-4642-BF53-B7977CB4768C}"/>
              </a:ext>
            </a:extLst>
          </p:cNvPr>
          <p:cNvPicPr>
            <a:picLocks noChangeAspect="1" noChangeArrowheads="1"/>
          </p:cNvPicPr>
          <p:nvPr/>
        </p:nvPicPr>
        <p:blipFill>
          <a:blip r:embed="rId10" cstate="print">
            <a:duotone>
              <a:schemeClr val="bg2">
                <a:shade val="45000"/>
                <a:satMod val="135000"/>
              </a:schemeClr>
              <a:prstClr val="white"/>
            </a:duotone>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527858" y="2353582"/>
            <a:ext cx="1008516" cy="99748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6E67F465-BEB4-4BFB-B58A-65AEA7536CCA}"/>
              </a:ext>
            </a:extLst>
          </p:cNvPr>
          <p:cNvCxnSpPr>
            <a:cxnSpLocks/>
            <a:stCxn id="57" idx="1"/>
          </p:cNvCxnSpPr>
          <p:nvPr/>
        </p:nvCxnSpPr>
        <p:spPr>
          <a:xfrm flipH="1">
            <a:off x="2933700" y="2852325"/>
            <a:ext cx="594158" cy="14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663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773035" y="1271746"/>
            <a:ext cx="41413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Before communication between devices using the master key takes place, each wireless device is authenticated as having the correct master key using a</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four-way handshake.  This ensures that data can only be sent and received by devices who have a correct master key.</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319178" y="757239"/>
            <a:ext cx="9238890" cy="512761"/>
          </a:xfrm>
        </p:spPr>
        <p:txBody>
          <a:bodyPr/>
          <a:lstStyle/>
          <a:p>
            <a:r>
              <a:rPr lang="en-GB" dirty="0"/>
              <a:t>Wi-Fi encryption</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08207" y="1645336"/>
            <a:ext cx="1031021" cy="820081"/>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9934" y="1645336"/>
            <a:ext cx="588927" cy="815437"/>
          </a:xfrm>
          <a:prstGeom prst="rect">
            <a:avLst/>
          </a:prstGeom>
        </p:spPr>
      </p:pic>
      <p:sp>
        <p:nvSpPr>
          <p:cNvPr id="4" name="TextBox 3"/>
          <p:cNvSpPr txBox="1"/>
          <p:nvPr/>
        </p:nvSpPr>
        <p:spPr>
          <a:xfrm>
            <a:off x="1163399" y="1280959"/>
            <a:ext cx="10759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Wireless device</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7636429" y="1280959"/>
            <a:ext cx="10759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Wireless device</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p:cNvCxnSpPr>
            <a:stCxn id="8" idx="2"/>
          </p:cNvCxnSpPr>
          <p:nvPr/>
        </p:nvCxnSpPr>
        <p:spPr>
          <a:xfrm flipH="1">
            <a:off x="1513034" y="2465417"/>
            <a:ext cx="10684" cy="396908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2"/>
          </p:cNvCxnSpPr>
          <p:nvPr/>
        </p:nvCxnSpPr>
        <p:spPr>
          <a:xfrm flipH="1">
            <a:off x="8174396" y="2460773"/>
            <a:ext cx="2" cy="39737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513036" y="3917375"/>
            <a:ext cx="666136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13036" y="4868941"/>
            <a:ext cx="666136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513036" y="6434503"/>
            <a:ext cx="666136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513036" y="5825839"/>
            <a:ext cx="666136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35082" y="4096019"/>
            <a:ext cx="2907002" cy="614120"/>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lumMod val="95000"/>
                    <a:lumOff val="5000"/>
                  </a:prstClr>
                </a:solidFill>
                <a:effectLst/>
                <a:uLnTx/>
                <a:uFillTx/>
                <a:latin typeface="Calibri"/>
                <a:ea typeface="+mn-ea"/>
                <a:cs typeface="+mn-cs"/>
              </a:rPr>
              <a:t>Transient key is calculated.</a:t>
            </a:r>
            <a:endPar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sp>
        <p:nvSpPr>
          <p:cNvPr id="28" name="Rectangle 27"/>
          <p:cNvSpPr/>
          <p:nvPr/>
        </p:nvSpPr>
        <p:spPr>
          <a:xfrm>
            <a:off x="3181664" y="3702812"/>
            <a:ext cx="468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lumMod val="95000"/>
                    <a:lumOff val="5000"/>
                  </a:prstClr>
                </a:solidFill>
                <a:effectLst/>
                <a:uLnTx/>
                <a:uFillTx/>
                <a:latin typeface="Calibri"/>
                <a:ea typeface="+mn-ea"/>
                <a:cs typeface="+mn-cs"/>
              </a:rPr>
              <a:t>A random number is sent with the network interface card address.</a:t>
            </a:r>
            <a:r>
              <a:rPr kumimoji="0" lang="en-GB" sz="1200" b="0" i="0" u="none" strike="noStrike" kern="1200" cap="none" spc="0" normalizeH="0" baseline="0" noProof="0" dirty="0">
                <a:ln>
                  <a:noFill/>
                </a:ln>
                <a:solidFill>
                  <a:prstClr val="black">
                    <a:lumMod val="95000"/>
                    <a:lumOff val="5000"/>
                  </a:prstClr>
                </a:solidFill>
                <a:effectLst/>
                <a:uLnTx/>
                <a:uFillTx/>
                <a:latin typeface="Calibri"/>
                <a:ea typeface="Calibri"/>
                <a:cs typeface="Calibri"/>
              </a:rPr>
              <a:t>​</a:t>
            </a:r>
            <a:endPar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endParaRPr>
          </a:p>
        </p:txBody>
      </p:sp>
      <p:sp>
        <p:nvSpPr>
          <p:cNvPr id="29" name="Rectangle 28"/>
          <p:cNvSpPr/>
          <p:nvPr/>
        </p:nvSpPr>
        <p:spPr>
          <a:xfrm>
            <a:off x="3181664" y="4654560"/>
            <a:ext cx="468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Master key is generated from the wireless password.</a:t>
            </a:r>
          </a:p>
        </p:txBody>
      </p:sp>
      <p:sp>
        <p:nvSpPr>
          <p:cNvPr id="30" name="Rectangle 29"/>
          <p:cNvSpPr/>
          <p:nvPr/>
        </p:nvSpPr>
        <p:spPr>
          <a:xfrm>
            <a:off x="6907489" y="5128923"/>
            <a:ext cx="2520000" cy="425246"/>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Transient key is calculated from the master key, the random number sent, my random number generated, and the network card addresses.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endParaRPr>
          </a:p>
        </p:txBody>
      </p:sp>
      <p:sp>
        <p:nvSpPr>
          <p:cNvPr id="31" name="Rectangle 30"/>
          <p:cNvSpPr/>
          <p:nvPr/>
        </p:nvSpPr>
        <p:spPr>
          <a:xfrm>
            <a:off x="3181664" y="5615095"/>
            <a:ext cx="468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A group temporal key is calculated and sent with a message integrity code.</a:t>
            </a:r>
          </a:p>
        </p:txBody>
      </p:sp>
      <p:sp>
        <p:nvSpPr>
          <p:cNvPr id="32" name="Rectangle 31"/>
          <p:cNvSpPr/>
          <p:nvPr/>
        </p:nvSpPr>
        <p:spPr>
          <a:xfrm>
            <a:off x="3181664" y="6220122"/>
            <a:ext cx="468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lumMod val="95000"/>
                    <a:lumOff val="5000"/>
                  </a:prstClr>
                </a:solidFill>
                <a:effectLst/>
                <a:uLnTx/>
                <a:uFillTx/>
                <a:latin typeface="Calibri" panose="020F0502020204030204"/>
                <a:ea typeface="+mn-lt"/>
                <a:cs typeface="Calibri" panose="020F0502020204030204"/>
              </a:rPr>
              <a:t>An acknowledgement is sent confirming communication can begin.</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Calibri"/>
            </a:endParaRPr>
          </a:p>
        </p:txBody>
      </p:sp>
      <p:sp>
        <p:nvSpPr>
          <p:cNvPr id="38" name="Rectangle 37"/>
          <p:cNvSpPr/>
          <p:nvPr/>
        </p:nvSpPr>
        <p:spPr>
          <a:xfrm>
            <a:off x="253034" y="3093192"/>
            <a:ext cx="252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Client Station</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p:cNvSpPr/>
          <p:nvPr/>
        </p:nvSpPr>
        <p:spPr>
          <a:xfrm>
            <a:off x="6914396" y="3093192"/>
            <a:ext cx="2520000" cy="428761"/>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Calibri"/>
              </a:rPr>
              <a:t>Access Point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8112664" y="3741333"/>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24" name="TextBox 23"/>
          <p:cNvSpPr txBox="1"/>
          <p:nvPr/>
        </p:nvSpPr>
        <p:spPr>
          <a:xfrm>
            <a:off x="1191882" y="4690066"/>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25" name="TextBox 24"/>
          <p:cNvSpPr txBox="1"/>
          <p:nvPr/>
        </p:nvSpPr>
        <p:spPr>
          <a:xfrm>
            <a:off x="8112664" y="5644810"/>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27" name="TextBox 26"/>
          <p:cNvSpPr txBox="1"/>
          <p:nvPr/>
        </p:nvSpPr>
        <p:spPr>
          <a:xfrm>
            <a:off x="1191882" y="6249837"/>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34" name="TextBox 33"/>
          <p:cNvSpPr txBox="1"/>
          <p:nvPr/>
        </p:nvSpPr>
        <p:spPr>
          <a:xfrm>
            <a:off x="8112664" y="2780466"/>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35" name="TextBox 34"/>
          <p:cNvSpPr txBox="1"/>
          <p:nvPr/>
        </p:nvSpPr>
        <p:spPr>
          <a:xfrm>
            <a:off x="1191882" y="2780466"/>
            <a:ext cx="389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sym typeface="Wingdings" panose="05000000000000000000" pitchFamily="2" charset="2"/>
              </a:rPr>
              <a:t></a:t>
            </a:r>
            <a:endParaRPr kumimoji="0" lang="en-GB" sz="18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400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uses of IP addressing (IPv4 &amp; IPv6) and MAC addressing</a:t>
            </a:r>
          </a:p>
        </p:txBody>
      </p:sp>
      <p:sp>
        <p:nvSpPr>
          <p:cNvPr id="6" name="Rectangle 5"/>
          <p:cNvSpPr/>
          <p:nvPr/>
        </p:nvSpPr>
        <p:spPr>
          <a:xfrm>
            <a:off x="4351663" y="1696584"/>
            <a:ext cx="520640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Every piece of network hardware has a unique MAC address.</a:t>
            </a:r>
            <a:endParaRPr lang="en-GB" sz="1100" dirty="0">
              <a:solidFill>
                <a:schemeClr val="tx1"/>
              </a:solidFill>
            </a:endParaRPr>
          </a:p>
        </p:txBody>
      </p:sp>
      <p:sp>
        <p:nvSpPr>
          <p:cNvPr id="8" name="Rectangle 7"/>
          <p:cNvSpPr/>
          <p:nvPr/>
        </p:nvSpPr>
        <p:spPr>
          <a:xfrm>
            <a:off x="452850" y="1696584"/>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MAC address</a:t>
            </a:r>
          </a:p>
        </p:txBody>
      </p:sp>
      <p:sp>
        <p:nvSpPr>
          <p:cNvPr id="10" name="Rectangle 9"/>
          <p:cNvSpPr/>
          <p:nvPr/>
        </p:nvSpPr>
        <p:spPr>
          <a:xfrm>
            <a:off x="4351662" y="2243674"/>
            <a:ext cx="5206406"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An IP address is set in software not hardware.</a:t>
            </a:r>
            <a:endParaRPr lang="en-GB" sz="1100" dirty="0">
              <a:solidFill>
                <a:schemeClr val="tx1"/>
              </a:solidFill>
            </a:endParaRPr>
          </a:p>
        </p:txBody>
      </p:sp>
      <p:sp>
        <p:nvSpPr>
          <p:cNvPr id="12" name="Rectangle 11"/>
          <p:cNvSpPr/>
          <p:nvPr/>
        </p:nvSpPr>
        <p:spPr>
          <a:xfrm>
            <a:off x="452849" y="2247187"/>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IP address</a:t>
            </a:r>
          </a:p>
        </p:txBody>
      </p:sp>
      <p:sp>
        <p:nvSpPr>
          <p:cNvPr id="20" name="Rectangle 19"/>
          <p:cNvSpPr/>
          <p:nvPr/>
        </p:nvSpPr>
        <p:spPr>
          <a:xfrm>
            <a:off x="1827222" y="1689558"/>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Media Access Controller Address</a:t>
            </a:r>
            <a:endParaRPr lang="en-GB" sz="1100" dirty="0">
              <a:solidFill>
                <a:schemeClr val="tx1"/>
              </a:solidFill>
            </a:endParaRPr>
          </a:p>
        </p:txBody>
      </p:sp>
      <p:sp>
        <p:nvSpPr>
          <p:cNvPr id="21" name="Rectangle 20"/>
          <p:cNvSpPr/>
          <p:nvPr/>
        </p:nvSpPr>
        <p:spPr>
          <a:xfrm>
            <a:off x="1827220" y="2243674"/>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Internet Protocol Address</a:t>
            </a:r>
            <a:endParaRPr lang="en-GB" sz="1100" dirty="0">
              <a:solidFill>
                <a:schemeClr val="tx1"/>
              </a:solidFill>
            </a:endParaRPr>
          </a:p>
        </p:txBody>
      </p:sp>
      <p:sp>
        <p:nvSpPr>
          <p:cNvPr id="46" name="TextBox 45"/>
          <p:cNvSpPr txBox="1"/>
          <p:nvPr/>
        </p:nvSpPr>
        <p:spPr>
          <a:xfrm>
            <a:off x="319178" y="1288959"/>
            <a:ext cx="4338047" cy="261610"/>
          </a:xfrm>
          <a:prstGeom prst="rect">
            <a:avLst/>
          </a:prstGeom>
          <a:noFill/>
        </p:spPr>
        <p:txBody>
          <a:bodyPr wrap="none" rtlCol="0">
            <a:spAutoFit/>
          </a:bodyPr>
          <a:lstStyle/>
          <a:p>
            <a:r>
              <a:rPr lang="en-GB" sz="1100" dirty="0"/>
              <a:t>There are two types of addressing used for local and wide area networks:</a:t>
            </a:r>
          </a:p>
        </p:txBody>
      </p:sp>
      <p:pic>
        <p:nvPicPr>
          <p:cNvPr id="18" name="Picture 17">
            <a:extLst>
              <a:ext uri="{FF2B5EF4-FFF2-40B4-BE49-F238E27FC236}">
                <a16:creationId xmlns:a16="http://schemas.microsoft.com/office/drawing/2014/main" id="{F0A220B5-9530-49D3-A935-AB49DC2D8B94}"/>
              </a:ext>
            </a:extLst>
          </p:cNvPr>
          <p:cNvPicPr>
            <a:picLocks noChangeAspect="1"/>
          </p:cNvPicPr>
          <p:nvPr/>
        </p:nvPicPr>
        <p:blipFill>
          <a:blip r:embed="rId3"/>
          <a:stretch>
            <a:fillRect/>
          </a:stretch>
        </p:blipFill>
        <p:spPr>
          <a:xfrm>
            <a:off x="452849" y="4249038"/>
            <a:ext cx="7723174" cy="2326854"/>
          </a:xfrm>
          <a:prstGeom prst="rect">
            <a:avLst/>
          </a:prstGeom>
        </p:spPr>
      </p:pic>
      <p:sp>
        <p:nvSpPr>
          <p:cNvPr id="23" name="TextBox 22">
            <a:extLst>
              <a:ext uri="{FF2B5EF4-FFF2-40B4-BE49-F238E27FC236}">
                <a16:creationId xmlns:a16="http://schemas.microsoft.com/office/drawing/2014/main" id="{FA8B7F8C-B5C1-4485-991A-199074F077B3}"/>
              </a:ext>
            </a:extLst>
          </p:cNvPr>
          <p:cNvSpPr txBox="1"/>
          <p:nvPr/>
        </p:nvSpPr>
        <p:spPr>
          <a:xfrm>
            <a:off x="339244" y="3896362"/>
            <a:ext cx="6274475" cy="261610"/>
          </a:xfrm>
          <a:prstGeom prst="rect">
            <a:avLst/>
          </a:prstGeom>
          <a:noFill/>
        </p:spPr>
        <p:txBody>
          <a:bodyPr wrap="none" rtlCol="0">
            <a:spAutoFit/>
          </a:bodyPr>
          <a:lstStyle/>
          <a:p>
            <a:r>
              <a:rPr lang="en-GB" sz="1100" dirty="0"/>
              <a:t>The results of the “ipconfig /all” command on a Windows machine showing an IPv4, IPv6 and MAC address:</a:t>
            </a:r>
          </a:p>
        </p:txBody>
      </p:sp>
      <p:sp>
        <p:nvSpPr>
          <p:cNvPr id="27" name="TextBox 26">
            <a:extLst>
              <a:ext uri="{FF2B5EF4-FFF2-40B4-BE49-F238E27FC236}">
                <a16:creationId xmlns:a16="http://schemas.microsoft.com/office/drawing/2014/main" id="{A92526A7-3098-4749-83BF-AFABAFC38BBE}"/>
              </a:ext>
            </a:extLst>
          </p:cNvPr>
          <p:cNvSpPr txBox="1"/>
          <p:nvPr/>
        </p:nvSpPr>
        <p:spPr>
          <a:xfrm>
            <a:off x="306712" y="2780485"/>
            <a:ext cx="1763624" cy="261610"/>
          </a:xfrm>
          <a:prstGeom prst="rect">
            <a:avLst/>
          </a:prstGeom>
          <a:noFill/>
        </p:spPr>
        <p:txBody>
          <a:bodyPr wrap="none" rtlCol="0">
            <a:spAutoFit/>
          </a:bodyPr>
          <a:lstStyle/>
          <a:p>
            <a:r>
              <a:rPr lang="en-GB" sz="1100" dirty="0"/>
              <a:t>The reason we have IPv6 is:</a:t>
            </a:r>
          </a:p>
        </p:txBody>
      </p:sp>
      <p:sp>
        <p:nvSpPr>
          <p:cNvPr id="28" name="Rectangle 27">
            <a:extLst>
              <a:ext uri="{FF2B5EF4-FFF2-40B4-BE49-F238E27FC236}">
                <a16:creationId xmlns:a16="http://schemas.microsoft.com/office/drawing/2014/main" id="{7EC5C39A-D977-4090-B6CB-55EE23F834F2}"/>
              </a:ext>
            </a:extLst>
          </p:cNvPr>
          <p:cNvSpPr/>
          <p:nvPr/>
        </p:nvSpPr>
        <p:spPr>
          <a:xfrm>
            <a:off x="452844" y="3126848"/>
            <a:ext cx="9105224" cy="672333"/>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There are not enough IPv4 addresses for the number of devices we have.</a:t>
            </a:r>
            <a:endParaRPr lang="en-GB" sz="1100" dirty="0">
              <a:solidFill>
                <a:schemeClr val="tx1"/>
              </a:solidFill>
            </a:endParaRPr>
          </a:p>
        </p:txBody>
      </p:sp>
    </p:spTree>
    <p:extLst>
      <p:ext uri="{BB962C8B-B14F-4D97-AF65-F5344CB8AC3E}">
        <p14:creationId xmlns:p14="http://schemas.microsoft.com/office/powerpoint/2010/main" val="188911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Standards and protocols</a:t>
            </a:r>
          </a:p>
        </p:txBody>
      </p:sp>
      <p:sp>
        <p:nvSpPr>
          <p:cNvPr id="8" name="Rectangle 7"/>
          <p:cNvSpPr/>
          <p:nvPr/>
        </p:nvSpPr>
        <p:spPr>
          <a:xfrm>
            <a:off x="452850" y="1772786"/>
            <a:ext cx="9105216"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So more than one device will all recognise the same binary sequence as the same letter or number or command etc.</a:t>
            </a:r>
          </a:p>
        </p:txBody>
      </p:sp>
      <p:sp>
        <p:nvSpPr>
          <p:cNvPr id="11" name="Rectangle 10"/>
          <p:cNvSpPr/>
          <p:nvPr/>
        </p:nvSpPr>
        <p:spPr>
          <a:xfrm>
            <a:off x="3976927" y="4167620"/>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Provides an error free transmission between two routers (TCP) and routing of packets on a wide area network (IP).</a:t>
            </a:r>
          </a:p>
        </p:txBody>
      </p:sp>
      <p:sp>
        <p:nvSpPr>
          <p:cNvPr id="13" name="Rectangle 12"/>
          <p:cNvSpPr/>
          <p:nvPr/>
        </p:nvSpPr>
        <p:spPr>
          <a:xfrm>
            <a:off x="160503" y="4163575"/>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TCP/IP</a:t>
            </a:r>
          </a:p>
        </p:txBody>
      </p:sp>
      <p:sp>
        <p:nvSpPr>
          <p:cNvPr id="17" name="Rectangle 16"/>
          <p:cNvSpPr/>
          <p:nvPr/>
        </p:nvSpPr>
        <p:spPr>
          <a:xfrm>
            <a:off x="1534816" y="2636232"/>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Hypertext Transfer Protocol</a:t>
            </a:r>
          </a:p>
        </p:txBody>
      </p:sp>
      <p:sp>
        <p:nvSpPr>
          <p:cNvPr id="18" name="Rectangle 17"/>
          <p:cNvSpPr/>
          <p:nvPr/>
        </p:nvSpPr>
        <p:spPr>
          <a:xfrm>
            <a:off x="156038" y="2634105"/>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HTTP</a:t>
            </a:r>
          </a:p>
        </p:txBody>
      </p:sp>
      <p:sp>
        <p:nvSpPr>
          <p:cNvPr id="22" name="Rectangle 21"/>
          <p:cNvSpPr/>
          <p:nvPr/>
        </p:nvSpPr>
        <p:spPr>
          <a:xfrm>
            <a:off x="1534580" y="4164190"/>
            <a:ext cx="232494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Transmission Control Protocol / Internet Protocol</a:t>
            </a:r>
          </a:p>
        </p:txBody>
      </p:sp>
      <p:sp>
        <p:nvSpPr>
          <p:cNvPr id="23" name="Rectangle 22"/>
          <p:cNvSpPr/>
          <p:nvPr/>
        </p:nvSpPr>
        <p:spPr>
          <a:xfrm>
            <a:off x="3975717" y="2631721"/>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 client-server method of requesting and delivering HTML files.</a:t>
            </a:r>
          </a:p>
        </p:txBody>
      </p:sp>
      <p:sp>
        <p:nvSpPr>
          <p:cNvPr id="24" name="Rectangle 23"/>
          <p:cNvSpPr/>
          <p:nvPr/>
        </p:nvSpPr>
        <p:spPr>
          <a:xfrm>
            <a:off x="1543759" y="3639747"/>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Hypertext Transfer Protocol Secure</a:t>
            </a:r>
          </a:p>
        </p:txBody>
      </p:sp>
      <p:sp>
        <p:nvSpPr>
          <p:cNvPr id="25" name="Rectangle 24"/>
          <p:cNvSpPr/>
          <p:nvPr/>
        </p:nvSpPr>
        <p:spPr>
          <a:xfrm>
            <a:off x="158701" y="3640103"/>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HTTPS</a:t>
            </a:r>
          </a:p>
        </p:txBody>
      </p:sp>
      <p:sp>
        <p:nvSpPr>
          <p:cNvPr id="27" name="Rectangle 26"/>
          <p:cNvSpPr/>
          <p:nvPr/>
        </p:nvSpPr>
        <p:spPr>
          <a:xfrm>
            <a:off x="4018595" y="3639148"/>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Encryption and authentication for client-server data.</a:t>
            </a:r>
          </a:p>
        </p:txBody>
      </p:sp>
      <p:sp>
        <p:nvSpPr>
          <p:cNvPr id="28" name="Rectangle 27"/>
          <p:cNvSpPr/>
          <p:nvPr/>
        </p:nvSpPr>
        <p:spPr>
          <a:xfrm>
            <a:off x="1534759" y="5249219"/>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File Transfer Protocol</a:t>
            </a:r>
          </a:p>
        </p:txBody>
      </p:sp>
      <p:sp>
        <p:nvSpPr>
          <p:cNvPr id="29" name="Rectangle 28"/>
          <p:cNvSpPr/>
          <p:nvPr/>
        </p:nvSpPr>
        <p:spPr>
          <a:xfrm>
            <a:off x="157238" y="5251378"/>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FTP</a:t>
            </a:r>
          </a:p>
        </p:txBody>
      </p:sp>
      <p:sp>
        <p:nvSpPr>
          <p:cNvPr id="31" name="Rectangle 30"/>
          <p:cNvSpPr/>
          <p:nvPr/>
        </p:nvSpPr>
        <p:spPr>
          <a:xfrm>
            <a:off x="4041563" y="5251346"/>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Sending files between computers.  Used for uploading web pages and associated files to a web server for hosting.</a:t>
            </a:r>
          </a:p>
        </p:txBody>
      </p:sp>
      <p:sp>
        <p:nvSpPr>
          <p:cNvPr id="32" name="Rectangle 31"/>
          <p:cNvSpPr/>
          <p:nvPr/>
        </p:nvSpPr>
        <p:spPr>
          <a:xfrm>
            <a:off x="1524045" y="3138888"/>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Post Office Protocol</a:t>
            </a:r>
          </a:p>
        </p:txBody>
      </p:sp>
      <p:sp>
        <p:nvSpPr>
          <p:cNvPr id="33" name="Rectangle 32"/>
          <p:cNvSpPr/>
          <p:nvPr/>
        </p:nvSpPr>
        <p:spPr>
          <a:xfrm>
            <a:off x="160662" y="3134599"/>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POP</a:t>
            </a:r>
          </a:p>
        </p:txBody>
      </p:sp>
      <p:sp>
        <p:nvSpPr>
          <p:cNvPr id="35" name="Rectangle 34"/>
          <p:cNvSpPr/>
          <p:nvPr/>
        </p:nvSpPr>
        <p:spPr>
          <a:xfrm>
            <a:off x="4023979" y="5822668"/>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Used by email clients to retrieve email from a mail server.</a:t>
            </a:r>
          </a:p>
        </p:txBody>
      </p:sp>
      <p:sp>
        <p:nvSpPr>
          <p:cNvPr id="36" name="Rectangle 35"/>
          <p:cNvSpPr/>
          <p:nvPr/>
        </p:nvSpPr>
        <p:spPr>
          <a:xfrm>
            <a:off x="1536500" y="5813865"/>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Internet Message Access Protocol</a:t>
            </a:r>
          </a:p>
        </p:txBody>
      </p:sp>
      <p:sp>
        <p:nvSpPr>
          <p:cNvPr id="37" name="Rectangle 36"/>
          <p:cNvSpPr/>
          <p:nvPr/>
        </p:nvSpPr>
        <p:spPr>
          <a:xfrm>
            <a:off x="156411" y="5819637"/>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IMAP</a:t>
            </a:r>
          </a:p>
        </p:txBody>
      </p:sp>
      <p:sp>
        <p:nvSpPr>
          <p:cNvPr id="39" name="Rectangle 38"/>
          <p:cNvSpPr/>
          <p:nvPr/>
        </p:nvSpPr>
        <p:spPr>
          <a:xfrm>
            <a:off x="4041021" y="4707151"/>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Used by email clients to retrieve email from a mail server, and to manage remote mail boxes.  Better than POP.</a:t>
            </a:r>
          </a:p>
        </p:txBody>
      </p:sp>
      <p:sp>
        <p:nvSpPr>
          <p:cNvPr id="40" name="Rectangle 39"/>
          <p:cNvSpPr/>
          <p:nvPr/>
        </p:nvSpPr>
        <p:spPr>
          <a:xfrm>
            <a:off x="1539193" y="4707082"/>
            <a:ext cx="2336559"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Simple Mail Transfer Protocol</a:t>
            </a:r>
          </a:p>
        </p:txBody>
      </p:sp>
      <p:sp>
        <p:nvSpPr>
          <p:cNvPr id="41" name="Rectangle 40"/>
          <p:cNvSpPr/>
          <p:nvPr/>
        </p:nvSpPr>
        <p:spPr>
          <a:xfrm>
            <a:off x="157383" y="4707398"/>
            <a:ext cx="123273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SMTP</a:t>
            </a:r>
          </a:p>
        </p:txBody>
      </p:sp>
      <p:sp>
        <p:nvSpPr>
          <p:cNvPr id="43" name="Rectangle 42"/>
          <p:cNvSpPr/>
          <p:nvPr/>
        </p:nvSpPr>
        <p:spPr>
          <a:xfrm>
            <a:off x="3982977" y="3127048"/>
            <a:ext cx="520640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Sends mail to a mail server.</a:t>
            </a:r>
          </a:p>
        </p:txBody>
      </p:sp>
      <p:sp>
        <p:nvSpPr>
          <p:cNvPr id="44" name="TextBox 43"/>
          <p:cNvSpPr txBox="1"/>
          <p:nvPr/>
        </p:nvSpPr>
        <p:spPr>
          <a:xfrm>
            <a:off x="455010" y="2253572"/>
            <a:ext cx="7181774" cy="261610"/>
          </a:xfrm>
          <a:prstGeom prst="rect">
            <a:avLst/>
          </a:prstGeom>
          <a:noFill/>
        </p:spPr>
        <p:txBody>
          <a:bodyPr wrap="none" rtlCol="0">
            <a:spAutoFit/>
          </a:bodyPr>
          <a:lstStyle/>
          <a:p>
            <a:r>
              <a:rPr lang="en-GB" sz="1100" dirty="0"/>
              <a:t>A network protocol is a set of rules governing the communication between devices on a network.  Some protocols include:</a:t>
            </a:r>
          </a:p>
        </p:txBody>
      </p:sp>
      <p:sp>
        <p:nvSpPr>
          <p:cNvPr id="46" name="TextBox 45"/>
          <p:cNvSpPr txBox="1"/>
          <p:nvPr/>
        </p:nvSpPr>
        <p:spPr>
          <a:xfrm>
            <a:off x="319178" y="1365161"/>
            <a:ext cx="1548822" cy="261610"/>
          </a:xfrm>
          <a:prstGeom prst="rect">
            <a:avLst/>
          </a:prstGeom>
          <a:noFill/>
        </p:spPr>
        <p:txBody>
          <a:bodyPr wrap="none" rtlCol="0">
            <a:spAutoFit/>
          </a:bodyPr>
          <a:lstStyle/>
          <a:p>
            <a:r>
              <a:rPr lang="en-GB" sz="1100" dirty="0"/>
              <a:t>The need for standards:</a:t>
            </a:r>
          </a:p>
        </p:txBody>
      </p:sp>
    </p:spTree>
    <p:extLst>
      <p:ext uri="{BB962C8B-B14F-4D97-AF65-F5344CB8AC3E}">
        <p14:creationId xmlns:p14="http://schemas.microsoft.com/office/powerpoint/2010/main" val="2842069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concept of layers</a:t>
            </a:r>
          </a:p>
        </p:txBody>
      </p:sp>
      <p:sp>
        <p:nvSpPr>
          <p:cNvPr id="36" name="TextBox 35"/>
          <p:cNvSpPr txBox="1"/>
          <p:nvPr/>
        </p:nvSpPr>
        <p:spPr>
          <a:xfrm>
            <a:off x="319178" y="1365160"/>
            <a:ext cx="5537335" cy="1446550"/>
          </a:xfrm>
          <a:prstGeom prst="rect">
            <a:avLst/>
          </a:prstGeom>
          <a:noFill/>
        </p:spPr>
        <p:txBody>
          <a:bodyPr wrap="square" rtlCol="0">
            <a:spAutoFit/>
          </a:bodyPr>
          <a:lstStyle/>
          <a:p>
            <a:r>
              <a:rPr lang="en-GB" sz="1100" dirty="0"/>
              <a:t>The concept of layering is to divide the complex task of networking into smaller, simpler tasks that work with each other.</a:t>
            </a:r>
          </a:p>
          <a:p>
            <a:endParaRPr lang="en-GB" sz="1100" dirty="0"/>
          </a:p>
          <a:p>
            <a:r>
              <a:rPr lang="en-GB" sz="1100" dirty="0"/>
              <a:t>The hardware and/or software for each layer has a defined responsibility.</a:t>
            </a:r>
          </a:p>
          <a:p>
            <a:endParaRPr lang="en-GB" sz="1100" dirty="0"/>
          </a:p>
          <a:p>
            <a:r>
              <a:rPr lang="en-GB" sz="1100" dirty="0"/>
              <a:t>Each layer provides a service to the layer above it.</a:t>
            </a:r>
          </a:p>
          <a:p>
            <a:endParaRPr lang="en-GB" sz="1100" dirty="0"/>
          </a:p>
          <a:p>
            <a:r>
              <a:rPr lang="en-GB" sz="1100" dirty="0"/>
              <a:t>The </a:t>
            </a:r>
            <a:r>
              <a:rPr lang="en-GB" sz="1100" b="1" dirty="0"/>
              <a:t>advantages</a:t>
            </a:r>
            <a:r>
              <a:rPr lang="en-GB" sz="1100" dirty="0"/>
              <a:t> of layering include:</a:t>
            </a:r>
          </a:p>
        </p:txBody>
      </p:sp>
      <p:sp>
        <p:nvSpPr>
          <p:cNvPr id="58" name="Freeform 17">
            <a:extLst>
              <a:ext uri="{FF2B5EF4-FFF2-40B4-BE49-F238E27FC236}">
                <a16:creationId xmlns:a16="http://schemas.microsoft.com/office/drawing/2014/main" id="{C31DABCB-D6B9-4482-9333-3FFFAF9462C6}"/>
              </a:ext>
            </a:extLst>
          </p:cNvPr>
          <p:cNvSpPr/>
          <p:nvPr/>
        </p:nvSpPr>
        <p:spPr>
          <a:xfrm>
            <a:off x="6054822" y="4242807"/>
            <a:ext cx="1276609" cy="1282428"/>
          </a:xfrm>
          <a:custGeom>
            <a:avLst/>
            <a:gdLst>
              <a:gd name="connsiteX0" fmla="*/ 534151 w 1283700"/>
              <a:gd name="connsiteY0" fmla="*/ 0 h 1289551"/>
              <a:gd name="connsiteX1" fmla="*/ 743701 w 1283700"/>
              <a:gd name="connsiteY1" fmla="*/ 209550 h 1289551"/>
              <a:gd name="connsiteX2" fmla="*/ 743701 w 1283700"/>
              <a:gd name="connsiteY2" fmla="*/ 209551 h 1289551"/>
              <a:gd name="connsiteX3" fmla="*/ 1080000 w 1283700"/>
              <a:gd name="connsiteY3" fmla="*/ 209551 h 1289551"/>
              <a:gd name="connsiteX4" fmla="*/ 1080000 w 1283700"/>
              <a:gd name="connsiteY4" fmla="*/ 540591 h 1289551"/>
              <a:gd name="connsiteX5" fmla="*/ 1116382 w 1283700"/>
              <a:gd name="connsiteY5" fmla="*/ 544258 h 1289551"/>
              <a:gd name="connsiteX6" fmla="*/ 1283700 w 1283700"/>
              <a:gd name="connsiteY6" fmla="*/ 749551 h 1289551"/>
              <a:gd name="connsiteX7" fmla="*/ 1116382 w 1283700"/>
              <a:gd name="connsiteY7" fmla="*/ 954844 h 1289551"/>
              <a:gd name="connsiteX8" fmla="*/ 1080000 w 1283700"/>
              <a:gd name="connsiteY8" fmla="*/ 958511 h 1289551"/>
              <a:gd name="connsiteX9" fmla="*/ 1080000 w 1283700"/>
              <a:gd name="connsiteY9" fmla="*/ 1289551 h 1289551"/>
              <a:gd name="connsiteX10" fmla="*/ 743701 w 1283700"/>
              <a:gd name="connsiteY10" fmla="*/ 1289551 h 1289551"/>
              <a:gd name="connsiteX11" fmla="*/ 534151 w 1283700"/>
              <a:gd name="connsiteY11" fmla="*/ 1080001 h 1289551"/>
              <a:gd name="connsiteX12" fmla="*/ 324601 w 1283700"/>
              <a:gd name="connsiteY12" fmla="*/ 1289551 h 1289551"/>
              <a:gd name="connsiteX13" fmla="*/ 0 w 1283700"/>
              <a:gd name="connsiteY13" fmla="*/ 1289551 h 1289551"/>
              <a:gd name="connsiteX14" fmla="*/ 0 w 1283700"/>
              <a:gd name="connsiteY14" fmla="*/ 209551 h 1289551"/>
              <a:gd name="connsiteX15" fmla="*/ 324601 w 1283700"/>
              <a:gd name="connsiteY15" fmla="*/ 209551 h 1289551"/>
              <a:gd name="connsiteX16" fmla="*/ 324601 w 1283700"/>
              <a:gd name="connsiteY16" fmla="*/ 209550 h 1289551"/>
              <a:gd name="connsiteX17" fmla="*/ 534151 w 1283700"/>
              <a:gd name="connsiteY17" fmla="*/ 0 h 128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3700" h="1289551">
                <a:moveTo>
                  <a:pt x="534151" y="0"/>
                </a:moveTo>
                <a:cubicBezTo>
                  <a:pt x="649882" y="0"/>
                  <a:pt x="743701" y="93819"/>
                  <a:pt x="743701" y="209550"/>
                </a:cubicBezTo>
                <a:lnTo>
                  <a:pt x="743701" y="209551"/>
                </a:lnTo>
                <a:lnTo>
                  <a:pt x="1080000" y="209551"/>
                </a:lnTo>
                <a:lnTo>
                  <a:pt x="1080000" y="540591"/>
                </a:lnTo>
                <a:lnTo>
                  <a:pt x="1116382" y="544258"/>
                </a:lnTo>
                <a:cubicBezTo>
                  <a:pt x="1211870" y="563798"/>
                  <a:pt x="1283700" y="648287"/>
                  <a:pt x="1283700" y="749551"/>
                </a:cubicBezTo>
                <a:cubicBezTo>
                  <a:pt x="1283700" y="850816"/>
                  <a:pt x="1211870" y="935304"/>
                  <a:pt x="1116382" y="954844"/>
                </a:cubicBezTo>
                <a:lnTo>
                  <a:pt x="1080000" y="958511"/>
                </a:lnTo>
                <a:lnTo>
                  <a:pt x="1080000" y="1289551"/>
                </a:lnTo>
                <a:lnTo>
                  <a:pt x="743701" y="1289551"/>
                </a:lnTo>
                <a:cubicBezTo>
                  <a:pt x="743701" y="1173820"/>
                  <a:pt x="649882" y="1080001"/>
                  <a:pt x="534151" y="1080001"/>
                </a:cubicBezTo>
                <a:cubicBezTo>
                  <a:pt x="418420" y="1080001"/>
                  <a:pt x="324601" y="1173820"/>
                  <a:pt x="324601" y="1289551"/>
                </a:cubicBezTo>
                <a:lnTo>
                  <a:pt x="0" y="1289551"/>
                </a:lnTo>
                <a:lnTo>
                  <a:pt x="0" y="209551"/>
                </a:lnTo>
                <a:lnTo>
                  <a:pt x="324601" y="209551"/>
                </a:lnTo>
                <a:lnTo>
                  <a:pt x="324601" y="209550"/>
                </a:lnTo>
                <a:cubicBezTo>
                  <a:pt x="324601" y="93819"/>
                  <a:pt x="418420" y="0"/>
                  <a:pt x="534151" y="0"/>
                </a:cubicBezTo>
                <a:close/>
              </a:path>
            </a:pathLst>
          </a:custGeom>
          <a:solidFill>
            <a:srgbClr val="FF7C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t>Layer 2</a:t>
            </a:r>
          </a:p>
        </p:txBody>
      </p:sp>
      <p:sp>
        <p:nvSpPr>
          <p:cNvPr id="59" name="Freeform 19">
            <a:extLst>
              <a:ext uri="{FF2B5EF4-FFF2-40B4-BE49-F238E27FC236}">
                <a16:creationId xmlns:a16="http://schemas.microsoft.com/office/drawing/2014/main" id="{D2F28E61-FEF0-4BBD-9CF4-9F1B0C2722DF}"/>
              </a:ext>
            </a:extLst>
          </p:cNvPr>
          <p:cNvSpPr/>
          <p:nvPr/>
        </p:nvSpPr>
        <p:spPr>
          <a:xfrm>
            <a:off x="6060394" y="3399855"/>
            <a:ext cx="1276609" cy="1074034"/>
          </a:xfrm>
          <a:custGeom>
            <a:avLst/>
            <a:gdLst>
              <a:gd name="connsiteX0" fmla="*/ 0 w 1283700"/>
              <a:gd name="connsiteY0" fmla="*/ 0 h 1080000"/>
              <a:gd name="connsiteX1" fmla="*/ 324601 w 1283700"/>
              <a:gd name="connsiteY1" fmla="*/ 0 h 1080000"/>
              <a:gd name="connsiteX2" fmla="*/ 328859 w 1283700"/>
              <a:gd name="connsiteY2" fmla="*/ 42231 h 1080000"/>
              <a:gd name="connsiteX3" fmla="*/ 534151 w 1283700"/>
              <a:gd name="connsiteY3" fmla="*/ 209549 h 1080000"/>
              <a:gd name="connsiteX4" fmla="*/ 739444 w 1283700"/>
              <a:gd name="connsiteY4" fmla="*/ 42231 h 1080000"/>
              <a:gd name="connsiteX5" fmla="*/ 743701 w 1283700"/>
              <a:gd name="connsiteY5" fmla="*/ 0 h 1080000"/>
              <a:gd name="connsiteX6" fmla="*/ 1080000 w 1283700"/>
              <a:gd name="connsiteY6" fmla="*/ 0 h 1080000"/>
              <a:gd name="connsiteX7" fmla="*/ 1080000 w 1283700"/>
              <a:gd name="connsiteY7" fmla="*/ 331040 h 1080000"/>
              <a:gd name="connsiteX8" fmla="*/ 1116382 w 1283700"/>
              <a:gd name="connsiteY8" fmla="*/ 334707 h 1080000"/>
              <a:gd name="connsiteX9" fmla="*/ 1283700 w 1283700"/>
              <a:gd name="connsiteY9" fmla="*/ 540000 h 1080000"/>
              <a:gd name="connsiteX10" fmla="*/ 1116382 w 1283700"/>
              <a:gd name="connsiteY10" fmla="*/ 745293 h 1080000"/>
              <a:gd name="connsiteX11" fmla="*/ 1080000 w 1283700"/>
              <a:gd name="connsiteY11" fmla="*/ 748960 h 1080000"/>
              <a:gd name="connsiteX12" fmla="*/ 1080000 w 1283700"/>
              <a:gd name="connsiteY12" fmla="*/ 1080000 h 1080000"/>
              <a:gd name="connsiteX13" fmla="*/ 743701 w 1283700"/>
              <a:gd name="connsiteY13" fmla="*/ 1080000 h 1080000"/>
              <a:gd name="connsiteX14" fmla="*/ 534151 w 1283700"/>
              <a:gd name="connsiteY14" fmla="*/ 870450 h 1080000"/>
              <a:gd name="connsiteX15" fmla="*/ 324601 w 1283700"/>
              <a:gd name="connsiteY15" fmla="*/ 1080000 h 1080000"/>
              <a:gd name="connsiteX16" fmla="*/ 0 w 1283700"/>
              <a:gd name="connsiteY16"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3700" h="1080000">
                <a:moveTo>
                  <a:pt x="0" y="0"/>
                </a:moveTo>
                <a:lnTo>
                  <a:pt x="324601" y="0"/>
                </a:lnTo>
                <a:lnTo>
                  <a:pt x="328859" y="42231"/>
                </a:lnTo>
                <a:cubicBezTo>
                  <a:pt x="348398" y="137719"/>
                  <a:pt x="432887" y="209549"/>
                  <a:pt x="534151" y="209549"/>
                </a:cubicBezTo>
                <a:cubicBezTo>
                  <a:pt x="635416" y="209549"/>
                  <a:pt x="719904" y="137719"/>
                  <a:pt x="739444" y="42231"/>
                </a:cubicBezTo>
                <a:lnTo>
                  <a:pt x="743701" y="0"/>
                </a:lnTo>
                <a:lnTo>
                  <a:pt x="1080000" y="0"/>
                </a:lnTo>
                <a:lnTo>
                  <a:pt x="1080000" y="331040"/>
                </a:lnTo>
                <a:lnTo>
                  <a:pt x="1116382" y="334707"/>
                </a:lnTo>
                <a:cubicBezTo>
                  <a:pt x="1211870" y="354247"/>
                  <a:pt x="1283700" y="438736"/>
                  <a:pt x="1283700" y="540000"/>
                </a:cubicBezTo>
                <a:cubicBezTo>
                  <a:pt x="1283700" y="641265"/>
                  <a:pt x="1211870" y="725753"/>
                  <a:pt x="1116382" y="745293"/>
                </a:cubicBezTo>
                <a:lnTo>
                  <a:pt x="1080000" y="748960"/>
                </a:lnTo>
                <a:lnTo>
                  <a:pt x="1080000" y="1080000"/>
                </a:lnTo>
                <a:lnTo>
                  <a:pt x="743701" y="1080000"/>
                </a:lnTo>
                <a:cubicBezTo>
                  <a:pt x="743701" y="964269"/>
                  <a:pt x="649882" y="870450"/>
                  <a:pt x="534151" y="870450"/>
                </a:cubicBezTo>
                <a:cubicBezTo>
                  <a:pt x="418420" y="870450"/>
                  <a:pt x="324601" y="964269"/>
                  <a:pt x="324601" y="1080000"/>
                </a:cubicBezTo>
                <a:lnTo>
                  <a:pt x="0" y="1080000"/>
                </a:lnTo>
                <a:close/>
              </a:path>
            </a:pathLst>
          </a:cu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Layer 3</a:t>
            </a:r>
          </a:p>
        </p:txBody>
      </p:sp>
      <p:sp>
        <p:nvSpPr>
          <p:cNvPr id="60" name="Freeform 25">
            <a:extLst>
              <a:ext uri="{FF2B5EF4-FFF2-40B4-BE49-F238E27FC236}">
                <a16:creationId xmlns:a16="http://schemas.microsoft.com/office/drawing/2014/main" id="{77125225-9515-4603-91D5-0A78199ACA01}"/>
              </a:ext>
            </a:extLst>
          </p:cNvPr>
          <p:cNvSpPr/>
          <p:nvPr/>
        </p:nvSpPr>
        <p:spPr>
          <a:xfrm>
            <a:off x="6052113" y="5308746"/>
            <a:ext cx="1074034" cy="1282428"/>
          </a:xfrm>
          <a:custGeom>
            <a:avLst/>
            <a:gdLst>
              <a:gd name="connsiteX0" fmla="*/ 534151 w 1080000"/>
              <a:gd name="connsiteY0" fmla="*/ 0 h 1289551"/>
              <a:gd name="connsiteX1" fmla="*/ 743701 w 1080000"/>
              <a:gd name="connsiteY1" fmla="*/ 209550 h 1289551"/>
              <a:gd name="connsiteX2" fmla="*/ 743701 w 1080000"/>
              <a:gd name="connsiteY2" fmla="*/ 209551 h 1289551"/>
              <a:gd name="connsiteX3" fmla="*/ 1080000 w 1080000"/>
              <a:gd name="connsiteY3" fmla="*/ 209551 h 1289551"/>
              <a:gd name="connsiteX4" fmla="*/ 1080000 w 1080000"/>
              <a:gd name="connsiteY4" fmla="*/ 540591 h 1289551"/>
              <a:gd name="connsiteX5" fmla="*/ 1074150 w 1080000"/>
              <a:gd name="connsiteY5" fmla="*/ 540001 h 1289551"/>
              <a:gd name="connsiteX6" fmla="*/ 864600 w 1080000"/>
              <a:gd name="connsiteY6" fmla="*/ 749551 h 1289551"/>
              <a:gd name="connsiteX7" fmla="*/ 1074150 w 1080000"/>
              <a:gd name="connsiteY7" fmla="*/ 959101 h 1289551"/>
              <a:gd name="connsiteX8" fmla="*/ 1080000 w 1080000"/>
              <a:gd name="connsiteY8" fmla="*/ 958512 h 1289551"/>
              <a:gd name="connsiteX9" fmla="*/ 1080000 w 1080000"/>
              <a:gd name="connsiteY9" fmla="*/ 1289551 h 1289551"/>
              <a:gd name="connsiteX10" fmla="*/ 0 w 1080000"/>
              <a:gd name="connsiteY10" fmla="*/ 1289551 h 1289551"/>
              <a:gd name="connsiteX11" fmla="*/ 0 w 1080000"/>
              <a:gd name="connsiteY11" fmla="*/ 209551 h 1289551"/>
              <a:gd name="connsiteX12" fmla="*/ 324601 w 1080000"/>
              <a:gd name="connsiteY12" fmla="*/ 209551 h 1289551"/>
              <a:gd name="connsiteX13" fmla="*/ 324601 w 1080000"/>
              <a:gd name="connsiteY13" fmla="*/ 209550 h 1289551"/>
              <a:gd name="connsiteX14" fmla="*/ 534151 w 1080000"/>
              <a:gd name="connsiteY14" fmla="*/ 0 h 128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000" h="1289551">
                <a:moveTo>
                  <a:pt x="534151" y="0"/>
                </a:moveTo>
                <a:cubicBezTo>
                  <a:pt x="649882" y="0"/>
                  <a:pt x="743701" y="93819"/>
                  <a:pt x="743701" y="209550"/>
                </a:cubicBezTo>
                <a:lnTo>
                  <a:pt x="743701" y="209551"/>
                </a:lnTo>
                <a:lnTo>
                  <a:pt x="1080000" y="209551"/>
                </a:lnTo>
                <a:lnTo>
                  <a:pt x="1080000" y="540591"/>
                </a:lnTo>
                <a:lnTo>
                  <a:pt x="1074150" y="540001"/>
                </a:lnTo>
                <a:cubicBezTo>
                  <a:pt x="958419" y="540001"/>
                  <a:pt x="864600" y="633820"/>
                  <a:pt x="864600" y="749551"/>
                </a:cubicBezTo>
                <a:cubicBezTo>
                  <a:pt x="864600" y="865282"/>
                  <a:pt x="958419" y="959101"/>
                  <a:pt x="1074150" y="959101"/>
                </a:cubicBezTo>
                <a:lnTo>
                  <a:pt x="1080000" y="958512"/>
                </a:lnTo>
                <a:lnTo>
                  <a:pt x="1080000" y="1289551"/>
                </a:lnTo>
                <a:lnTo>
                  <a:pt x="0" y="1289551"/>
                </a:lnTo>
                <a:lnTo>
                  <a:pt x="0" y="209551"/>
                </a:lnTo>
                <a:lnTo>
                  <a:pt x="324601" y="209551"/>
                </a:lnTo>
                <a:lnTo>
                  <a:pt x="324601" y="209550"/>
                </a:lnTo>
                <a:cubicBezTo>
                  <a:pt x="324601" y="93819"/>
                  <a:pt x="418420" y="0"/>
                  <a:pt x="534151" y="0"/>
                </a:cubicBezTo>
                <a:close/>
              </a:path>
            </a:pathLst>
          </a:custGeom>
          <a:solidFill>
            <a:srgbClr val="99663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Layer 1</a:t>
            </a:r>
          </a:p>
        </p:txBody>
      </p:sp>
      <p:sp>
        <p:nvSpPr>
          <p:cNvPr id="61" name="Freeform 26">
            <a:extLst>
              <a:ext uri="{FF2B5EF4-FFF2-40B4-BE49-F238E27FC236}">
                <a16:creationId xmlns:a16="http://schemas.microsoft.com/office/drawing/2014/main" id="{61A7B962-1841-4FAB-BE41-BA8FB7684A51}"/>
              </a:ext>
            </a:extLst>
          </p:cNvPr>
          <p:cNvSpPr/>
          <p:nvPr/>
        </p:nvSpPr>
        <p:spPr>
          <a:xfrm flipH="1">
            <a:off x="6922386" y="5512798"/>
            <a:ext cx="1276609" cy="1074034"/>
          </a:xfrm>
          <a:custGeom>
            <a:avLst/>
            <a:gdLst>
              <a:gd name="connsiteX0" fmla="*/ 0 w 1283700"/>
              <a:gd name="connsiteY0" fmla="*/ 0 h 1080000"/>
              <a:gd name="connsiteX1" fmla="*/ 324601 w 1283700"/>
              <a:gd name="connsiteY1" fmla="*/ 0 h 1080000"/>
              <a:gd name="connsiteX2" fmla="*/ 328859 w 1283700"/>
              <a:gd name="connsiteY2" fmla="*/ 42231 h 1080000"/>
              <a:gd name="connsiteX3" fmla="*/ 534151 w 1283700"/>
              <a:gd name="connsiteY3" fmla="*/ 209549 h 1080000"/>
              <a:gd name="connsiteX4" fmla="*/ 739444 w 1283700"/>
              <a:gd name="connsiteY4" fmla="*/ 42231 h 1080000"/>
              <a:gd name="connsiteX5" fmla="*/ 743701 w 1283700"/>
              <a:gd name="connsiteY5" fmla="*/ 0 h 1080000"/>
              <a:gd name="connsiteX6" fmla="*/ 1080000 w 1283700"/>
              <a:gd name="connsiteY6" fmla="*/ 0 h 1080000"/>
              <a:gd name="connsiteX7" fmla="*/ 1080000 w 1283700"/>
              <a:gd name="connsiteY7" fmla="*/ 331040 h 1080000"/>
              <a:gd name="connsiteX8" fmla="*/ 1116382 w 1283700"/>
              <a:gd name="connsiteY8" fmla="*/ 334707 h 1080000"/>
              <a:gd name="connsiteX9" fmla="*/ 1283700 w 1283700"/>
              <a:gd name="connsiteY9" fmla="*/ 540000 h 1080000"/>
              <a:gd name="connsiteX10" fmla="*/ 1116382 w 1283700"/>
              <a:gd name="connsiteY10" fmla="*/ 745293 h 1080000"/>
              <a:gd name="connsiteX11" fmla="*/ 1080000 w 1283700"/>
              <a:gd name="connsiteY11" fmla="*/ 748960 h 1080000"/>
              <a:gd name="connsiteX12" fmla="*/ 1080000 w 1283700"/>
              <a:gd name="connsiteY12" fmla="*/ 1080000 h 1080000"/>
              <a:gd name="connsiteX13" fmla="*/ 0 w 1283700"/>
              <a:gd name="connsiteY13"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3700" h="1080000">
                <a:moveTo>
                  <a:pt x="0" y="0"/>
                </a:moveTo>
                <a:lnTo>
                  <a:pt x="324601" y="0"/>
                </a:lnTo>
                <a:lnTo>
                  <a:pt x="328859" y="42231"/>
                </a:lnTo>
                <a:cubicBezTo>
                  <a:pt x="348398" y="137719"/>
                  <a:pt x="432887" y="209549"/>
                  <a:pt x="534151" y="209549"/>
                </a:cubicBezTo>
                <a:cubicBezTo>
                  <a:pt x="635416" y="209549"/>
                  <a:pt x="719904" y="137719"/>
                  <a:pt x="739444" y="42231"/>
                </a:cubicBezTo>
                <a:lnTo>
                  <a:pt x="743701" y="0"/>
                </a:lnTo>
                <a:lnTo>
                  <a:pt x="1080000" y="0"/>
                </a:lnTo>
                <a:lnTo>
                  <a:pt x="1080000" y="331040"/>
                </a:lnTo>
                <a:lnTo>
                  <a:pt x="1116382" y="334707"/>
                </a:lnTo>
                <a:cubicBezTo>
                  <a:pt x="1211870" y="354247"/>
                  <a:pt x="1283700" y="438736"/>
                  <a:pt x="1283700" y="540000"/>
                </a:cubicBezTo>
                <a:cubicBezTo>
                  <a:pt x="1283700" y="641265"/>
                  <a:pt x="1211870" y="725753"/>
                  <a:pt x="1116382" y="745293"/>
                </a:cubicBezTo>
                <a:lnTo>
                  <a:pt x="1080000" y="748960"/>
                </a:lnTo>
                <a:lnTo>
                  <a:pt x="1080000" y="1080000"/>
                </a:lnTo>
                <a:lnTo>
                  <a:pt x="0" y="108000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000" dirty="0">
                <a:solidFill>
                  <a:schemeClr val="tx1"/>
                </a:solidFill>
              </a:rPr>
              <a:t>MAC</a:t>
            </a:r>
          </a:p>
          <a:p>
            <a:pPr algn="r"/>
            <a:r>
              <a:rPr lang="en-GB" sz="1000" dirty="0">
                <a:solidFill>
                  <a:schemeClr val="tx1"/>
                </a:solidFill>
              </a:rPr>
              <a:t>Frames</a:t>
            </a:r>
          </a:p>
          <a:p>
            <a:pPr algn="r"/>
            <a:r>
              <a:rPr lang="en-GB" sz="1000" dirty="0">
                <a:solidFill>
                  <a:schemeClr val="tx1"/>
                </a:solidFill>
              </a:rPr>
              <a:t>(Sent over fibre optic)</a:t>
            </a:r>
          </a:p>
        </p:txBody>
      </p:sp>
      <p:sp>
        <p:nvSpPr>
          <p:cNvPr id="62" name="Freeform 30">
            <a:extLst>
              <a:ext uri="{FF2B5EF4-FFF2-40B4-BE49-F238E27FC236}">
                <a16:creationId xmlns:a16="http://schemas.microsoft.com/office/drawing/2014/main" id="{673C864F-11C3-4C36-B08B-72EC6041277E}"/>
              </a:ext>
            </a:extLst>
          </p:cNvPr>
          <p:cNvSpPr/>
          <p:nvPr/>
        </p:nvSpPr>
        <p:spPr>
          <a:xfrm flipH="1">
            <a:off x="7120456" y="4242681"/>
            <a:ext cx="1074034" cy="1490820"/>
          </a:xfrm>
          <a:custGeom>
            <a:avLst/>
            <a:gdLst>
              <a:gd name="connsiteX0" fmla="*/ 534151 w 1080000"/>
              <a:gd name="connsiteY0" fmla="*/ 0 h 1499101"/>
              <a:gd name="connsiteX1" fmla="*/ 743701 w 1080000"/>
              <a:gd name="connsiteY1" fmla="*/ 209550 h 1499101"/>
              <a:gd name="connsiteX2" fmla="*/ 743701 w 1080000"/>
              <a:gd name="connsiteY2" fmla="*/ 209551 h 1499101"/>
              <a:gd name="connsiteX3" fmla="*/ 1080000 w 1080000"/>
              <a:gd name="connsiteY3" fmla="*/ 209551 h 1499101"/>
              <a:gd name="connsiteX4" fmla="*/ 1080000 w 1080000"/>
              <a:gd name="connsiteY4" fmla="*/ 540591 h 1499101"/>
              <a:gd name="connsiteX5" fmla="*/ 1074150 w 1080000"/>
              <a:gd name="connsiteY5" fmla="*/ 540001 h 1499101"/>
              <a:gd name="connsiteX6" fmla="*/ 864600 w 1080000"/>
              <a:gd name="connsiteY6" fmla="*/ 749551 h 1499101"/>
              <a:gd name="connsiteX7" fmla="*/ 1074150 w 1080000"/>
              <a:gd name="connsiteY7" fmla="*/ 959101 h 1499101"/>
              <a:gd name="connsiteX8" fmla="*/ 1080000 w 1080000"/>
              <a:gd name="connsiteY8" fmla="*/ 958511 h 1499101"/>
              <a:gd name="connsiteX9" fmla="*/ 1080000 w 1080000"/>
              <a:gd name="connsiteY9" fmla="*/ 1289551 h 1499101"/>
              <a:gd name="connsiteX10" fmla="*/ 743701 w 1080000"/>
              <a:gd name="connsiteY10" fmla="*/ 1289551 h 1499101"/>
              <a:gd name="connsiteX11" fmla="*/ 534151 w 1080000"/>
              <a:gd name="connsiteY11" fmla="*/ 1499101 h 1499101"/>
              <a:gd name="connsiteX12" fmla="*/ 324601 w 1080000"/>
              <a:gd name="connsiteY12" fmla="*/ 1289551 h 1499101"/>
              <a:gd name="connsiteX13" fmla="*/ 0 w 1080000"/>
              <a:gd name="connsiteY13" fmla="*/ 1289551 h 1499101"/>
              <a:gd name="connsiteX14" fmla="*/ 0 w 1080000"/>
              <a:gd name="connsiteY14" fmla="*/ 209551 h 1499101"/>
              <a:gd name="connsiteX15" fmla="*/ 324601 w 1080000"/>
              <a:gd name="connsiteY15" fmla="*/ 209551 h 1499101"/>
              <a:gd name="connsiteX16" fmla="*/ 324601 w 1080000"/>
              <a:gd name="connsiteY16" fmla="*/ 209550 h 1499101"/>
              <a:gd name="connsiteX17" fmla="*/ 534151 w 1080000"/>
              <a:gd name="connsiteY17" fmla="*/ 0 h 149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0000" h="1499101">
                <a:moveTo>
                  <a:pt x="534151" y="0"/>
                </a:moveTo>
                <a:cubicBezTo>
                  <a:pt x="649882" y="0"/>
                  <a:pt x="743701" y="93819"/>
                  <a:pt x="743701" y="209550"/>
                </a:cubicBezTo>
                <a:lnTo>
                  <a:pt x="743701" y="209551"/>
                </a:lnTo>
                <a:lnTo>
                  <a:pt x="1080000" y="209551"/>
                </a:lnTo>
                <a:lnTo>
                  <a:pt x="1080000" y="540591"/>
                </a:lnTo>
                <a:lnTo>
                  <a:pt x="1074150" y="540001"/>
                </a:lnTo>
                <a:cubicBezTo>
                  <a:pt x="958419" y="540001"/>
                  <a:pt x="864600" y="633820"/>
                  <a:pt x="864600" y="749551"/>
                </a:cubicBezTo>
                <a:cubicBezTo>
                  <a:pt x="864600" y="865282"/>
                  <a:pt x="958419" y="959101"/>
                  <a:pt x="1074150" y="959101"/>
                </a:cubicBezTo>
                <a:lnTo>
                  <a:pt x="1080000" y="958511"/>
                </a:lnTo>
                <a:lnTo>
                  <a:pt x="1080000" y="1289551"/>
                </a:lnTo>
                <a:lnTo>
                  <a:pt x="743701" y="1289551"/>
                </a:lnTo>
                <a:cubicBezTo>
                  <a:pt x="743701" y="1405282"/>
                  <a:pt x="649882" y="1499101"/>
                  <a:pt x="534151" y="1499101"/>
                </a:cubicBezTo>
                <a:cubicBezTo>
                  <a:pt x="418420" y="1499101"/>
                  <a:pt x="324601" y="1405282"/>
                  <a:pt x="324601" y="1289551"/>
                </a:cubicBezTo>
                <a:lnTo>
                  <a:pt x="0" y="1289551"/>
                </a:lnTo>
                <a:lnTo>
                  <a:pt x="0" y="209551"/>
                </a:lnTo>
                <a:lnTo>
                  <a:pt x="324601" y="209551"/>
                </a:lnTo>
                <a:lnTo>
                  <a:pt x="324601" y="209550"/>
                </a:lnTo>
                <a:cubicBezTo>
                  <a:pt x="324601" y="93819"/>
                  <a:pt x="418420" y="0"/>
                  <a:pt x="534151" y="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000" dirty="0">
                <a:solidFill>
                  <a:schemeClr val="tx1"/>
                </a:solidFill>
              </a:rPr>
              <a:t>IP</a:t>
            </a:r>
          </a:p>
          <a:p>
            <a:pPr algn="r"/>
            <a:r>
              <a:rPr lang="en-GB" sz="1000" dirty="0">
                <a:solidFill>
                  <a:schemeClr val="tx1"/>
                </a:solidFill>
              </a:rPr>
              <a:t>routing</a:t>
            </a:r>
          </a:p>
        </p:txBody>
      </p:sp>
      <p:sp>
        <p:nvSpPr>
          <p:cNvPr id="63" name="Freeform 32">
            <a:extLst>
              <a:ext uri="{FF2B5EF4-FFF2-40B4-BE49-F238E27FC236}">
                <a16:creationId xmlns:a16="http://schemas.microsoft.com/office/drawing/2014/main" id="{54287D31-5982-4910-A4B7-E72A707A4648}"/>
              </a:ext>
            </a:extLst>
          </p:cNvPr>
          <p:cNvSpPr/>
          <p:nvPr/>
        </p:nvSpPr>
        <p:spPr>
          <a:xfrm>
            <a:off x="7123557" y="3197163"/>
            <a:ext cx="1072979" cy="1282698"/>
          </a:xfrm>
          <a:custGeom>
            <a:avLst/>
            <a:gdLst>
              <a:gd name="connsiteX0" fmla="*/ 534151 w 1080000"/>
              <a:gd name="connsiteY0" fmla="*/ 0 h 1289551"/>
              <a:gd name="connsiteX1" fmla="*/ 743701 w 1080000"/>
              <a:gd name="connsiteY1" fmla="*/ 209550 h 1289551"/>
              <a:gd name="connsiteX2" fmla="*/ 743701 w 1080000"/>
              <a:gd name="connsiteY2" fmla="*/ 209551 h 1289551"/>
              <a:gd name="connsiteX3" fmla="*/ 1080000 w 1080000"/>
              <a:gd name="connsiteY3" fmla="*/ 209551 h 1289551"/>
              <a:gd name="connsiteX4" fmla="*/ 1080000 w 1080000"/>
              <a:gd name="connsiteY4" fmla="*/ 1289551 h 1289551"/>
              <a:gd name="connsiteX5" fmla="*/ 743701 w 1080000"/>
              <a:gd name="connsiteY5" fmla="*/ 1289551 h 1289551"/>
              <a:gd name="connsiteX6" fmla="*/ 534151 w 1080000"/>
              <a:gd name="connsiteY6" fmla="*/ 1080001 h 1289551"/>
              <a:gd name="connsiteX7" fmla="*/ 324601 w 1080000"/>
              <a:gd name="connsiteY7" fmla="*/ 1289551 h 1289551"/>
              <a:gd name="connsiteX8" fmla="*/ 0 w 1080000"/>
              <a:gd name="connsiteY8" fmla="*/ 1289551 h 1289551"/>
              <a:gd name="connsiteX9" fmla="*/ 0 w 1080000"/>
              <a:gd name="connsiteY9" fmla="*/ 959101 h 1289551"/>
              <a:gd name="connsiteX10" fmla="*/ 42231 w 1080000"/>
              <a:gd name="connsiteY10" fmla="*/ 954844 h 1289551"/>
              <a:gd name="connsiteX11" fmla="*/ 209549 w 1080000"/>
              <a:gd name="connsiteY11" fmla="*/ 749551 h 1289551"/>
              <a:gd name="connsiteX12" fmla="*/ 42231 w 1080000"/>
              <a:gd name="connsiteY12" fmla="*/ 544258 h 1289551"/>
              <a:gd name="connsiteX13" fmla="*/ 0 w 1080000"/>
              <a:gd name="connsiteY13" fmla="*/ 540001 h 1289551"/>
              <a:gd name="connsiteX14" fmla="*/ 0 w 1080000"/>
              <a:gd name="connsiteY14" fmla="*/ 209551 h 1289551"/>
              <a:gd name="connsiteX15" fmla="*/ 324601 w 1080000"/>
              <a:gd name="connsiteY15" fmla="*/ 209551 h 1289551"/>
              <a:gd name="connsiteX16" fmla="*/ 324601 w 1080000"/>
              <a:gd name="connsiteY16" fmla="*/ 209550 h 1289551"/>
              <a:gd name="connsiteX17" fmla="*/ 534151 w 1080000"/>
              <a:gd name="connsiteY17" fmla="*/ 0 h 128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0000" h="1289551">
                <a:moveTo>
                  <a:pt x="534151" y="0"/>
                </a:moveTo>
                <a:cubicBezTo>
                  <a:pt x="649882" y="0"/>
                  <a:pt x="743701" y="93819"/>
                  <a:pt x="743701" y="209550"/>
                </a:cubicBezTo>
                <a:lnTo>
                  <a:pt x="743701" y="209551"/>
                </a:lnTo>
                <a:lnTo>
                  <a:pt x="1080000" y="209551"/>
                </a:lnTo>
                <a:lnTo>
                  <a:pt x="1080000" y="1289551"/>
                </a:lnTo>
                <a:lnTo>
                  <a:pt x="743701" y="1289551"/>
                </a:lnTo>
                <a:cubicBezTo>
                  <a:pt x="743701" y="1173820"/>
                  <a:pt x="649882" y="1080001"/>
                  <a:pt x="534151" y="1080001"/>
                </a:cubicBezTo>
                <a:cubicBezTo>
                  <a:pt x="418420" y="1080001"/>
                  <a:pt x="324601" y="1173820"/>
                  <a:pt x="324601" y="1289551"/>
                </a:cubicBezTo>
                <a:lnTo>
                  <a:pt x="0" y="1289551"/>
                </a:lnTo>
                <a:lnTo>
                  <a:pt x="0" y="959101"/>
                </a:lnTo>
                <a:lnTo>
                  <a:pt x="42231" y="954844"/>
                </a:lnTo>
                <a:cubicBezTo>
                  <a:pt x="137719" y="935304"/>
                  <a:pt x="209549" y="850816"/>
                  <a:pt x="209549" y="749551"/>
                </a:cubicBezTo>
                <a:cubicBezTo>
                  <a:pt x="209549" y="648287"/>
                  <a:pt x="137719" y="563798"/>
                  <a:pt x="42231" y="544258"/>
                </a:cubicBezTo>
                <a:lnTo>
                  <a:pt x="0" y="540001"/>
                </a:lnTo>
                <a:lnTo>
                  <a:pt x="0" y="209551"/>
                </a:lnTo>
                <a:lnTo>
                  <a:pt x="324601" y="209551"/>
                </a:lnTo>
                <a:lnTo>
                  <a:pt x="324601" y="209550"/>
                </a:lnTo>
                <a:cubicBezTo>
                  <a:pt x="324601" y="93819"/>
                  <a:pt x="418420" y="0"/>
                  <a:pt x="534151" y="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000" dirty="0">
                <a:solidFill>
                  <a:schemeClr val="tx1"/>
                </a:solidFill>
              </a:rPr>
              <a:t>TCP</a:t>
            </a:r>
            <a:br>
              <a:rPr lang="en-GB" sz="1000" dirty="0">
                <a:solidFill>
                  <a:schemeClr val="tx1"/>
                </a:solidFill>
              </a:rPr>
            </a:br>
            <a:r>
              <a:rPr lang="en-GB" sz="1000" dirty="0">
                <a:solidFill>
                  <a:schemeClr val="tx1"/>
                </a:solidFill>
              </a:rPr>
              <a:t>Error handling</a:t>
            </a:r>
          </a:p>
        </p:txBody>
      </p:sp>
      <p:sp>
        <p:nvSpPr>
          <p:cNvPr id="64" name="Freeform 27">
            <a:extLst>
              <a:ext uri="{FF2B5EF4-FFF2-40B4-BE49-F238E27FC236}">
                <a16:creationId xmlns:a16="http://schemas.microsoft.com/office/drawing/2014/main" id="{C777EAA7-E222-4925-AE50-E159DF773159}"/>
              </a:ext>
            </a:extLst>
          </p:cNvPr>
          <p:cNvSpPr/>
          <p:nvPr/>
        </p:nvSpPr>
        <p:spPr>
          <a:xfrm flipH="1">
            <a:off x="7125420" y="2326482"/>
            <a:ext cx="1074034" cy="1074034"/>
          </a:xfrm>
          <a:custGeom>
            <a:avLst/>
            <a:gdLst>
              <a:gd name="connsiteX0" fmla="*/ 0 w 1080000"/>
              <a:gd name="connsiteY0" fmla="*/ 0 h 1080000"/>
              <a:gd name="connsiteX1" fmla="*/ 1080000 w 1080000"/>
              <a:gd name="connsiteY1" fmla="*/ 0 h 1080000"/>
              <a:gd name="connsiteX2" fmla="*/ 1080000 w 1080000"/>
              <a:gd name="connsiteY2" fmla="*/ 331040 h 1080000"/>
              <a:gd name="connsiteX3" fmla="*/ 1074150 w 1080000"/>
              <a:gd name="connsiteY3" fmla="*/ 330450 h 1080000"/>
              <a:gd name="connsiteX4" fmla="*/ 864600 w 1080000"/>
              <a:gd name="connsiteY4" fmla="*/ 540000 h 1080000"/>
              <a:gd name="connsiteX5" fmla="*/ 1074150 w 1080000"/>
              <a:gd name="connsiteY5" fmla="*/ 749550 h 1080000"/>
              <a:gd name="connsiteX6" fmla="*/ 1080000 w 1080000"/>
              <a:gd name="connsiteY6" fmla="*/ 748961 h 1080000"/>
              <a:gd name="connsiteX7" fmla="*/ 1080000 w 1080000"/>
              <a:gd name="connsiteY7" fmla="*/ 1080000 h 1080000"/>
              <a:gd name="connsiteX8" fmla="*/ 743701 w 1080000"/>
              <a:gd name="connsiteY8" fmla="*/ 1080000 h 1080000"/>
              <a:gd name="connsiteX9" fmla="*/ 534151 w 1080000"/>
              <a:gd name="connsiteY9" fmla="*/ 870450 h 1080000"/>
              <a:gd name="connsiteX10" fmla="*/ 324601 w 1080000"/>
              <a:gd name="connsiteY10" fmla="*/ 1080000 h 1080000"/>
              <a:gd name="connsiteX11" fmla="*/ 0 w 1080000"/>
              <a:gd name="connsiteY11"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000" h="1080000">
                <a:moveTo>
                  <a:pt x="0" y="0"/>
                </a:moveTo>
                <a:lnTo>
                  <a:pt x="1080000" y="0"/>
                </a:lnTo>
                <a:lnTo>
                  <a:pt x="1080000" y="331040"/>
                </a:lnTo>
                <a:lnTo>
                  <a:pt x="1074150" y="330450"/>
                </a:lnTo>
                <a:cubicBezTo>
                  <a:pt x="958419" y="330450"/>
                  <a:pt x="864600" y="424269"/>
                  <a:pt x="864600" y="540000"/>
                </a:cubicBezTo>
                <a:cubicBezTo>
                  <a:pt x="864600" y="655731"/>
                  <a:pt x="958419" y="749550"/>
                  <a:pt x="1074150" y="749550"/>
                </a:cubicBezTo>
                <a:lnTo>
                  <a:pt x="1080000" y="748961"/>
                </a:lnTo>
                <a:lnTo>
                  <a:pt x="1080000" y="1080000"/>
                </a:lnTo>
                <a:lnTo>
                  <a:pt x="743701" y="1080000"/>
                </a:lnTo>
                <a:cubicBezTo>
                  <a:pt x="743701" y="964269"/>
                  <a:pt x="649882" y="870450"/>
                  <a:pt x="534151" y="870450"/>
                </a:cubicBezTo>
                <a:cubicBezTo>
                  <a:pt x="418420" y="870450"/>
                  <a:pt x="324601" y="964269"/>
                  <a:pt x="324601" y="1080000"/>
                </a:cubicBezTo>
                <a:lnTo>
                  <a:pt x="0" y="108000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en-GB" sz="900" dirty="0">
                <a:solidFill>
                  <a:schemeClr val="tx1"/>
                </a:solidFill>
              </a:rPr>
              <a:t>Browser</a:t>
            </a:r>
          </a:p>
          <a:p>
            <a:pPr algn="r"/>
            <a:r>
              <a:rPr lang="en-GB" sz="900" dirty="0">
                <a:solidFill>
                  <a:schemeClr val="tx1"/>
                </a:solidFill>
              </a:rPr>
              <a:t>using </a:t>
            </a:r>
          </a:p>
          <a:p>
            <a:pPr algn="r"/>
            <a:r>
              <a:rPr lang="en-GB" sz="900" dirty="0">
                <a:solidFill>
                  <a:schemeClr val="tx1"/>
                </a:solidFill>
              </a:rPr>
              <a:t>HTTPS</a:t>
            </a:r>
            <a:endParaRPr lang="en-GB" sz="1000" dirty="0">
              <a:solidFill>
                <a:schemeClr val="tx1"/>
              </a:solidFill>
            </a:endParaRPr>
          </a:p>
        </p:txBody>
      </p:sp>
      <p:sp>
        <p:nvSpPr>
          <p:cNvPr id="65" name="Freeform 31">
            <a:extLst>
              <a:ext uri="{FF2B5EF4-FFF2-40B4-BE49-F238E27FC236}">
                <a16:creationId xmlns:a16="http://schemas.microsoft.com/office/drawing/2014/main" id="{062ABD73-4750-4605-8FE1-DB6BB43985FA}"/>
              </a:ext>
            </a:extLst>
          </p:cNvPr>
          <p:cNvSpPr/>
          <p:nvPr/>
        </p:nvSpPr>
        <p:spPr>
          <a:xfrm>
            <a:off x="6063461" y="2331151"/>
            <a:ext cx="1277820" cy="1282697"/>
          </a:xfrm>
          <a:custGeom>
            <a:avLst/>
            <a:gdLst>
              <a:gd name="connsiteX0" fmla="*/ 0 w 1283700"/>
              <a:gd name="connsiteY0" fmla="*/ 0 h 1289550"/>
              <a:gd name="connsiteX1" fmla="*/ 1080000 w 1283700"/>
              <a:gd name="connsiteY1" fmla="*/ 0 h 1289550"/>
              <a:gd name="connsiteX2" fmla="*/ 1080000 w 1283700"/>
              <a:gd name="connsiteY2" fmla="*/ 331040 h 1289550"/>
              <a:gd name="connsiteX3" fmla="*/ 1116382 w 1283700"/>
              <a:gd name="connsiteY3" fmla="*/ 334707 h 1289550"/>
              <a:gd name="connsiteX4" fmla="*/ 1283700 w 1283700"/>
              <a:gd name="connsiteY4" fmla="*/ 540000 h 1289550"/>
              <a:gd name="connsiteX5" fmla="*/ 1116382 w 1283700"/>
              <a:gd name="connsiteY5" fmla="*/ 745293 h 1289550"/>
              <a:gd name="connsiteX6" fmla="*/ 1080000 w 1283700"/>
              <a:gd name="connsiteY6" fmla="*/ 748960 h 1289550"/>
              <a:gd name="connsiteX7" fmla="*/ 1080000 w 1283700"/>
              <a:gd name="connsiteY7" fmla="*/ 1080000 h 1289550"/>
              <a:gd name="connsiteX8" fmla="*/ 743701 w 1283700"/>
              <a:gd name="connsiteY8" fmla="*/ 1080000 h 1289550"/>
              <a:gd name="connsiteX9" fmla="*/ 534151 w 1283700"/>
              <a:gd name="connsiteY9" fmla="*/ 1289550 h 1289550"/>
              <a:gd name="connsiteX10" fmla="*/ 324601 w 1283700"/>
              <a:gd name="connsiteY10" fmla="*/ 1080000 h 1289550"/>
              <a:gd name="connsiteX11" fmla="*/ 0 w 1283700"/>
              <a:gd name="connsiteY11" fmla="*/ 1080000 h 128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3700" h="1289550">
                <a:moveTo>
                  <a:pt x="0" y="0"/>
                </a:moveTo>
                <a:lnTo>
                  <a:pt x="1080000" y="0"/>
                </a:lnTo>
                <a:lnTo>
                  <a:pt x="1080000" y="331040"/>
                </a:lnTo>
                <a:lnTo>
                  <a:pt x="1116382" y="334707"/>
                </a:lnTo>
                <a:cubicBezTo>
                  <a:pt x="1211870" y="354247"/>
                  <a:pt x="1283700" y="438736"/>
                  <a:pt x="1283700" y="540000"/>
                </a:cubicBezTo>
                <a:cubicBezTo>
                  <a:pt x="1283700" y="641265"/>
                  <a:pt x="1211870" y="725753"/>
                  <a:pt x="1116382" y="745293"/>
                </a:cubicBezTo>
                <a:lnTo>
                  <a:pt x="1080000" y="748960"/>
                </a:lnTo>
                <a:lnTo>
                  <a:pt x="1080000" y="1080000"/>
                </a:lnTo>
                <a:lnTo>
                  <a:pt x="743701" y="1080000"/>
                </a:lnTo>
                <a:cubicBezTo>
                  <a:pt x="743701" y="1195731"/>
                  <a:pt x="649882" y="1289550"/>
                  <a:pt x="534151" y="1289550"/>
                </a:cubicBezTo>
                <a:cubicBezTo>
                  <a:pt x="418420" y="1289550"/>
                  <a:pt x="324601" y="1195731"/>
                  <a:pt x="324601" y="1080000"/>
                </a:cubicBezTo>
                <a:lnTo>
                  <a:pt x="0" y="1080000"/>
                </a:lnTo>
                <a:close/>
              </a:path>
            </a:pathLst>
          </a:cu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Layer 4</a:t>
            </a:r>
          </a:p>
        </p:txBody>
      </p:sp>
      <p:sp>
        <p:nvSpPr>
          <p:cNvPr id="13" name="Rectangle 12">
            <a:extLst>
              <a:ext uri="{FF2B5EF4-FFF2-40B4-BE49-F238E27FC236}">
                <a16:creationId xmlns:a16="http://schemas.microsoft.com/office/drawing/2014/main" id="{D0675C7C-AD2A-4A4B-92A0-A4FC8ED8311A}"/>
              </a:ext>
            </a:extLst>
          </p:cNvPr>
          <p:cNvSpPr/>
          <p:nvPr/>
        </p:nvSpPr>
        <p:spPr>
          <a:xfrm>
            <a:off x="361019" y="2906870"/>
            <a:ext cx="4591981" cy="71973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171450" indent="-171450">
              <a:buFont typeface="Arial" panose="020B0604020202020204" pitchFamily="34" charset="0"/>
              <a:buChar char="•"/>
            </a:pPr>
            <a:r>
              <a:rPr lang="en-GB" sz="1100" dirty="0">
                <a:solidFill>
                  <a:schemeClr val="tx1"/>
                </a:solidFill>
                <a:cs typeface="Calibri"/>
              </a:rPr>
              <a:t>Reduce complexity</a:t>
            </a:r>
          </a:p>
          <a:p>
            <a:pPr marL="171450" indent="-171450">
              <a:buFont typeface="Arial" panose="020B0604020202020204" pitchFamily="34" charset="0"/>
              <a:buChar char="•"/>
            </a:pPr>
            <a:r>
              <a:rPr lang="en-GB" sz="1100" dirty="0">
                <a:solidFill>
                  <a:schemeClr val="tx1"/>
                </a:solidFill>
                <a:cs typeface="Calibri"/>
              </a:rPr>
              <a:t>Devices manufactured for specific layers</a:t>
            </a:r>
          </a:p>
          <a:p>
            <a:pPr marL="171450" indent="-171450">
              <a:buFont typeface="Arial" panose="020B0604020202020204" pitchFamily="34" charset="0"/>
              <a:buChar char="•"/>
            </a:pPr>
            <a:r>
              <a:rPr lang="en-GB" sz="1100" dirty="0">
                <a:solidFill>
                  <a:schemeClr val="tx1"/>
                </a:solidFill>
                <a:cs typeface="Calibri"/>
              </a:rPr>
              <a:t>Products from different vendors interchangeable</a:t>
            </a:r>
          </a:p>
        </p:txBody>
      </p:sp>
    </p:spTree>
    <p:extLst>
      <p:ext uri="{BB962C8B-B14F-4D97-AF65-F5344CB8AC3E}">
        <p14:creationId xmlns:p14="http://schemas.microsoft.com/office/powerpoint/2010/main" val="2310067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827FF4-009F-4DAE-8440-CEA35FD6527D}"/>
              </a:ext>
            </a:extLst>
          </p:cNvPr>
          <p:cNvGraphicFramePr>
            <a:graphicFrameLocks noGrp="1"/>
          </p:cNvGraphicFramePr>
          <p:nvPr>
            <p:extLst>
              <p:ext uri="{D42A27DB-BD31-4B8C-83A1-F6EECF244321}">
                <p14:modId xmlns:p14="http://schemas.microsoft.com/office/powerpoint/2010/main" val="3736575092"/>
              </p:ext>
            </p:extLst>
          </p:nvPr>
        </p:nvGraphicFramePr>
        <p:xfrm>
          <a:off x="155575" y="741892"/>
          <a:ext cx="9588500" cy="5882760"/>
        </p:xfrm>
        <a:graphic>
          <a:graphicData uri="http://schemas.openxmlformats.org/drawingml/2006/table">
            <a:tbl>
              <a:tblPr bandRow="1">
                <a:tableStyleId>{F5AB1C69-6EDB-4FF4-983F-18BD219EF322}</a:tableStyleId>
              </a:tblPr>
              <a:tblGrid>
                <a:gridCol w="638465">
                  <a:extLst>
                    <a:ext uri="{9D8B030D-6E8A-4147-A177-3AD203B41FA5}">
                      <a16:colId xmlns:a16="http://schemas.microsoft.com/office/drawing/2014/main" val="1021210150"/>
                    </a:ext>
                  </a:extLst>
                </a:gridCol>
                <a:gridCol w="2557702">
                  <a:extLst>
                    <a:ext uri="{9D8B030D-6E8A-4147-A177-3AD203B41FA5}">
                      <a16:colId xmlns:a16="http://schemas.microsoft.com/office/drawing/2014/main" val="1608313520"/>
                    </a:ext>
                  </a:extLst>
                </a:gridCol>
                <a:gridCol w="1598083">
                  <a:extLst>
                    <a:ext uri="{9D8B030D-6E8A-4147-A177-3AD203B41FA5}">
                      <a16:colId xmlns:a16="http://schemas.microsoft.com/office/drawing/2014/main" val="1356356387"/>
                    </a:ext>
                  </a:extLst>
                </a:gridCol>
                <a:gridCol w="1374775">
                  <a:extLst>
                    <a:ext uri="{9D8B030D-6E8A-4147-A177-3AD203B41FA5}">
                      <a16:colId xmlns:a16="http://schemas.microsoft.com/office/drawing/2014/main" val="2628355391"/>
                    </a:ext>
                  </a:extLst>
                </a:gridCol>
                <a:gridCol w="223308">
                  <a:extLst>
                    <a:ext uri="{9D8B030D-6E8A-4147-A177-3AD203B41FA5}">
                      <a16:colId xmlns:a16="http://schemas.microsoft.com/office/drawing/2014/main" val="137655431"/>
                    </a:ext>
                  </a:extLst>
                </a:gridCol>
                <a:gridCol w="1253067">
                  <a:extLst>
                    <a:ext uri="{9D8B030D-6E8A-4147-A177-3AD203B41FA5}">
                      <a16:colId xmlns:a16="http://schemas.microsoft.com/office/drawing/2014/main" val="1982597858"/>
                    </a:ext>
                  </a:extLst>
                </a:gridCol>
                <a:gridCol w="1943100">
                  <a:extLst>
                    <a:ext uri="{9D8B030D-6E8A-4147-A177-3AD203B41FA5}">
                      <a16:colId xmlns:a16="http://schemas.microsoft.com/office/drawing/2014/main" val="849047993"/>
                    </a:ext>
                  </a:extLst>
                </a:gridCol>
              </a:tblGrid>
              <a:tr h="0">
                <a:tc gridSpan="4">
                  <a:txBody>
                    <a:bodyPr/>
                    <a:lstStyle/>
                    <a:p>
                      <a:r>
                        <a:rPr lang="en-GB" sz="1400" dirty="0"/>
                        <a:t>Assessment</a:t>
                      </a:r>
                    </a:p>
                  </a:txBody>
                  <a:tcPr marT="144000" marB="72000" anchor="ctr">
                    <a:solidFill>
                      <a:schemeClr val="bg1"/>
                    </a:solidFill>
                  </a:tcPr>
                </a:tc>
                <a:tc hMerge="1">
                  <a:txBody>
                    <a:bodyPr/>
                    <a:lstStyle/>
                    <a:p>
                      <a:endParaRPr lang="en-GB" dirty="0"/>
                    </a:p>
                  </a:txBody>
                  <a:tcPr/>
                </a:tc>
                <a:tc hMerge="1">
                  <a:txBody>
                    <a:bodyPr/>
                    <a:lstStyle/>
                    <a:p>
                      <a:endParaRPr lang="en-GB"/>
                    </a:p>
                  </a:txBody>
                  <a:tcPr/>
                </a:tc>
                <a:tc hMerge="1">
                  <a:txBody>
                    <a:bodyPr/>
                    <a:lstStyle/>
                    <a:p>
                      <a:endParaRPr lang="en-GB" sz="1400" dirty="0"/>
                    </a:p>
                  </a:txBody>
                  <a:tcPr marT="144000" marB="72000" anchor="ctr">
                    <a:solidFill>
                      <a:schemeClr val="accent2"/>
                    </a:solidFill>
                  </a:tcPr>
                </a:tc>
                <a:tc gridSpan="2">
                  <a:txBody>
                    <a:bodyPr/>
                    <a:lstStyle/>
                    <a:p>
                      <a:r>
                        <a:rPr lang="en-GB" sz="1400" dirty="0"/>
                        <a:t>Target:</a:t>
                      </a:r>
                      <a:endParaRPr lang="en-GB" dirty="0"/>
                    </a:p>
                  </a:txBody>
                  <a:tcPr marT="144000" marB="72000" anchor="ctr">
                    <a:solidFill>
                      <a:schemeClr val="bg1"/>
                    </a:solidFill>
                  </a:tcPr>
                </a:tc>
                <a:tc hMerge="1">
                  <a:txBody>
                    <a:bodyPr/>
                    <a:lstStyle/>
                    <a:p>
                      <a:endParaRPr lang="en-GB"/>
                    </a:p>
                  </a:txBody>
                  <a:tcPr/>
                </a:tc>
                <a:tc>
                  <a:txBody>
                    <a:bodyPr/>
                    <a:lstStyle/>
                    <a:p>
                      <a:r>
                        <a:rPr lang="en-GB" sz="1400" dirty="0"/>
                        <a:t>Overall grade:</a:t>
                      </a:r>
                    </a:p>
                  </a:txBody>
                  <a:tcPr marT="144000" marB="72000" anchor="ctr">
                    <a:solidFill>
                      <a:schemeClr val="bg1"/>
                    </a:solidFill>
                  </a:tcPr>
                </a:tc>
                <a:extLst>
                  <a:ext uri="{0D108BD9-81ED-4DB2-BD59-A6C34878D82A}">
                    <a16:rowId xmlns:a16="http://schemas.microsoft.com/office/drawing/2014/main" val="1536479771"/>
                  </a:ext>
                </a:extLst>
              </a:tr>
              <a:tr h="0">
                <a:tc gridSpan="7">
                  <a:txBody>
                    <a:bodyPr/>
                    <a:lstStyle/>
                    <a:p>
                      <a:pPr algn="l">
                        <a:spcBef>
                          <a:spcPts val="1200"/>
                        </a:spcBef>
                      </a:pPr>
                      <a:r>
                        <a:rPr lang="en-GB" sz="1400" kern="1200" dirty="0">
                          <a:solidFill>
                            <a:schemeClr val="dk1"/>
                          </a:solidFill>
                          <a:latin typeface="+mn-lt"/>
                          <a:ea typeface="+mn-ea"/>
                          <a:cs typeface="+mn-cs"/>
                        </a:rPr>
                        <a:t>Minimum expectations by the end of this unit</a:t>
                      </a:r>
                    </a:p>
                  </a:txBody>
                  <a:tcPr marT="144000" marB="72000">
                    <a:solidFill>
                      <a:schemeClr val="bg1"/>
                    </a:solidFill>
                  </a:tcPr>
                </a:tc>
                <a:tc hMerge="1">
                  <a:txBody>
                    <a:bodyPr/>
                    <a:lstStyle/>
                    <a:p>
                      <a:pPr algn="ctr"/>
                      <a:endParaRPr lang="en-GB" sz="1100"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l">
                        <a:spcBef>
                          <a:spcPts val="1200"/>
                        </a:spcBef>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3369039872"/>
                  </a:ext>
                </a:extLst>
              </a:tr>
              <a:tr h="155503">
                <a:tc>
                  <a:txBody>
                    <a:bodyPr/>
                    <a:lstStyle/>
                    <a:p>
                      <a:pPr algn="ct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000000"/>
                          </a:solidFill>
                          <a:ea typeface="Calibri" panose="020F0502020204030204" pitchFamily="34" charset="0"/>
                          <a:cs typeface="Times New Roman" panose="02020603050405020304" pitchFamily="18" charset="0"/>
                        </a:rPr>
                        <a:t>You should have learnt terms 61-96 from your GCSE Level Key Terminology during this unit.</a:t>
                      </a:r>
                      <a:endParaRPr lang="en-GB" sz="1100" b="0" dirty="0">
                        <a:ea typeface="Calibri" panose="020F0502020204030204" pitchFamily="34" charset="0"/>
                        <a:cs typeface="Times New Roman" panose="02020603050405020304" pitchFamily="18" charset="0"/>
                      </a:endParaRP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2381724340"/>
                  </a:ext>
                </a:extLst>
              </a:tr>
              <a:tr h="15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a typeface="Calibri" panose="020F0502020204030204" pitchFamily="34" charset="0"/>
                          <a:cs typeface="Times New Roman" panose="02020603050405020304" pitchFamily="18" charset="0"/>
                        </a:rPr>
                        <a:t>You have completed all the pages of the workbook</a:t>
                      </a: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3922762600"/>
                  </a:ext>
                </a:extLst>
              </a:tr>
              <a:tr h="15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a typeface="Calibri" panose="020F0502020204030204" pitchFamily="34" charset="0"/>
                          <a:cs typeface="Times New Roman" panose="02020603050405020304" pitchFamily="18" charset="0"/>
                        </a:rPr>
                        <a:t>Score 80% in the end of unit test.</a:t>
                      </a: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1049575184"/>
                  </a:ext>
                </a:extLst>
              </a:tr>
              <a:tr h="0">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Feedback</a:t>
                      </a:r>
                    </a:p>
                  </a:txBody>
                  <a:tcPr marT="144000" marB="72000">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385111627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Breadth</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Depth</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Understanding</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extLst>
                  <a:ext uri="{0D108BD9-81ED-4DB2-BD59-A6C34878D82A}">
                    <a16:rowId xmlns:a16="http://schemas.microsoft.com/office/drawing/2014/main" val="259724268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All aspects complete</a:t>
                      </a:r>
                    </a:p>
                  </a:txBody>
                  <a:tcPr marT="144000" marB="72000">
                    <a:solidFill>
                      <a:srgbClr val="E1E1E1"/>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sym typeface="Wingdings" panose="05000000000000000000" pitchFamily="2" charset="2"/>
                        </a:rPr>
                        <a:t>Excellent level of depth</a:t>
                      </a:r>
                      <a:endParaRPr lang="en-GB" sz="1100" dirty="0">
                        <a:solidFill>
                          <a:schemeClr val="bg1">
                            <a:lumMod val="50000"/>
                          </a:schemeClr>
                        </a:solidFill>
                      </a:endParaRPr>
                    </a:p>
                  </a:txBody>
                  <a:tcPr marT="144000" marB="72000">
                    <a:solidFill>
                      <a:srgbClr val="E1E1E1"/>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All</a:t>
                      </a:r>
                      <a:r>
                        <a:rPr lang="en-GB" sz="1100" baseline="0" dirty="0">
                          <a:solidFill>
                            <a:schemeClr val="bg1">
                              <a:lumMod val="50000"/>
                            </a:schemeClr>
                          </a:solidFill>
                        </a:rPr>
                        <a:t> work is accurate</a:t>
                      </a:r>
                      <a:endParaRPr lang="en-GB" sz="1100" dirty="0">
                        <a:solidFill>
                          <a:schemeClr val="bg1">
                            <a:lumMod val="50000"/>
                          </a:schemeClr>
                        </a:solidFill>
                      </a:endParaRPr>
                    </a:p>
                  </a:txBody>
                  <a:tcPr marT="144000" marB="72000">
                    <a:solidFill>
                      <a:srgbClr val="E1E1E1"/>
                    </a:solidFill>
                  </a:tcPr>
                </a:tc>
                <a:tc hMerge="1">
                  <a:txBody>
                    <a:bodyPr/>
                    <a:lstStyle/>
                    <a:p>
                      <a:endParaRPr lang="en-GB"/>
                    </a:p>
                  </a:txBody>
                  <a:tcPr/>
                </a:tc>
                <a:extLst>
                  <a:ext uri="{0D108BD9-81ED-4DB2-BD59-A6C34878D82A}">
                    <a16:rowId xmlns:a16="http://schemas.microsoft.com/office/drawing/2014/main" val="198738365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Most aspects</a:t>
                      </a:r>
                      <a:r>
                        <a:rPr lang="en-GB" sz="1100" baseline="0" dirty="0">
                          <a:solidFill>
                            <a:schemeClr val="bg1">
                              <a:lumMod val="50000"/>
                            </a:schemeClr>
                          </a:solidFill>
                        </a:rPr>
                        <a:t> complete</a:t>
                      </a:r>
                      <a:endParaRPr lang="en-GB" sz="1100" dirty="0">
                        <a:solidFill>
                          <a:schemeClr val="bg1">
                            <a:lumMod val="50000"/>
                          </a:schemeClr>
                        </a:solidFill>
                      </a:endParaRPr>
                    </a:p>
                  </a:txBody>
                  <a:tcPr marT="144000" marB="72000">
                    <a:lnB w="12700" cmpd="sng">
                      <a:noFill/>
                    </a:lnB>
                    <a:solidFill>
                      <a:srgbClr val="F0F0F0"/>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sym typeface="Wingdings" panose="05000000000000000000" pitchFamily="2" charset="2"/>
                        </a:rPr>
                        <a:t>Good level of depth</a:t>
                      </a:r>
                      <a:endParaRPr lang="en-GB" sz="1100" dirty="0">
                        <a:solidFill>
                          <a:schemeClr val="bg1">
                            <a:lumMod val="50000"/>
                          </a:schemeClr>
                        </a:solidFill>
                      </a:endParaRPr>
                    </a:p>
                  </a:txBody>
                  <a:tcPr marT="144000" marB="72000">
                    <a:lnB w="12700" cmpd="sng">
                      <a:noFill/>
                    </a:lnB>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Most work is accurate</a:t>
                      </a:r>
                    </a:p>
                  </a:txBody>
                  <a:tcPr marT="144000" marB="72000">
                    <a:lnB w="12700" cmpd="sng">
                      <a:noFill/>
                    </a:lnB>
                    <a:solidFill>
                      <a:srgbClr val="F0F0F0"/>
                    </a:solidFill>
                  </a:tcPr>
                </a:tc>
                <a:tc hMerge="1">
                  <a:txBody>
                    <a:bodyPr/>
                    <a:lstStyle/>
                    <a:p>
                      <a:endParaRPr lang="en-GB"/>
                    </a:p>
                  </a:txBody>
                  <a:tcPr/>
                </a:tc>
                <a:extLst>
                  <a:ext uri="{0D108BD9-81ED-4DB2-BD59-A6C34878D82A}">
                    <a16:rowId xmlns:a16="http://schemas.microsoft.com/office/drawing/2014/main" val="3971381159"/>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Some aspects complete</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Basic level of depth shown</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Some work is accurate</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extLst>
                  <a:ext uri="{0D108BD9-81ED-4DB2-BD59-A6C34878D82A}">
                    <a16:rowId xmlns:a16="http://schemas.microsoft.com/office/drawing/2014/main" val="421244404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 work complete</a:t>
                      </a:r>
                    </a:p>
                  </a:txBody>
                  <a:tcPr marT="144000" marB="72000">
                    <a:lnT w="12700" cmpd="sng">
                      <a:noFill/>
                    </a:lnT>
                    <a:solidFill>
                      <a:srgbClr val="F0F0F0"/>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 depth and detail provided</a:t>
                      </a:r>
                    </a:p>
                  </a:txBody>
                  <a:tcPr marT="144000" marB="72000">
                    <a:lnT w="12700" cmpd="sng">
                      <a:noFill/>
                    </a:lnT>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a:t>
                      </a:r>
                      <a:r>
                        <a:rPr lang="en-GB" sz="1100" baseline="0" dirty="0">
                          <a:solidFill>
                            <a:schemeClr val="bg1">
                              <a:lumMod val="50000"/>
                            </a:schemeClr>
                          </a:solidFill>
                        </a:rPr>
                        <a:t> work is accurate</a:t>
                      </a:r>
                      <a:endParaRPr lang="en-GB" sz="1100" dirty="0">
                        <a:solidFill>
                          <a:schemeClr val="bg1">
                            <a:lumMod val="50000"/>
                          </a:schemeClr>
                        </a:solidFill>
                      </a:endParaRPr>
                    </a:p>
                  </a:txBody>
                  <a:tcPr marT="144000" marB="72000">
                    <a:lnT w="12700" cmpd="sng">
                      <a:noFill/>
                    </a:lnT>
                    <a:solidFill>
                      <a:srgbClr val="F0F0F0"/>
                    </a:solidFill>
                  </a:tcPr>
                </a:tc>
                <a:tc hMerge="1">
                  <a:txBody>
                    <a:bodyPr/>
                    <a:lstStyle/>
                    <a:p>
                      <a:endParaRPr lang="en-GB"/>
                    </a:p>
                  </a:txBody>
                  <a:tcPr/>
                </a:tc>
                <a:extLst>
                  <a:ext uri="{0D108BD9-81ED-4DB2-BD59-A6C34878D82A}">
                    <a16:rowId xmlns:a16="http://schemas.microsoft.com/office/drawing/2014/main" val="68290238"/>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Comment &amp; action</a:t>
                      </a:r>
                    </a:p>
                  </a:txBody>
                  <a:tcPr marT="144000" marB="72000">
                    <a:solidFill>
                      <a:schemeClr val="bg1"/>
                    </a:solidFill>
                  </a:tcPr>
                </a:tc>
                <a:tc hMerge="1">
                  <a:txBody>
                    <a:bodyPr/>
                    <a:lstStyle/>
                    <a:p>
                      <a:endParaRPr lang="en-GB"/>
                    </a:p>
                  </a:txBody>
                  <a:tcPr/>
                </a:tc>
                <a:tc hMerge="1">
                  <a:txBody>
                    <a:bodyPr/>
                    <a:lstStyle/>
                    <a:p>
                      <a:endParaRPr lang="en-GB"/>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Student response</a:t>
                      </a:r>
                    </a:p>
                  </a:txBody>
                  <a:tcPr marT="144000" marB="72000">
                    <a:solidFill>
                      <a:schemeClr val="bg1"/>
                    </a:solidFill>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974666346"/>
                  </a:ext>
                </a:extLst>
              </a:tr>
              <a:tr h="155503">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tc hMerge="1">
                  <a:txBody>
                    <a:bodyPr/>
                    <a:lstStyle/>
                    <a:p>
                      <a:endParaRPr lang="en-GB"/>
                    </a:p>
                  </a:txBody>
                  <a:tcPr/>
                </a:tc>
                <a:tc hMerge="1">
                  <a:txBody>
                    <a:bodyPr/>
                    <a:lstStyle/>
                    <a:p>
                      <a:endParaRPr lang="en-GB"/>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extLst>
                  <a:ext uri="{0D108BD9-81ED-4DB2-BD59-A6C34878D82A}">
                    <a16:rowId xmlns:a16="http://schemas.microsoft.com/office/drawing/2014/main" val="306760198"/>
                  </a:ext>
                </a:extLst>
              </a:tr>
            </a:tbl>
          </a:graphicData>
        </a:graphic>
      </p:graphicFrame>
      <p:sp>
        <p:nvSpPr>
          <p:cNvPr id="3" name="Rectangle 2">
            <a:extLst>
              <a:ext uri="{FF2B5EF4-FFF2-40B4-BE49-F238E27FC236}">
                <a16:creationId xmlns:a16="http://schemas.microsoft.com/office/drawing/2014/main" id="{645CDE95-824F-4FAD-9068-D39905DD977F}"/>
              </a:ext>
            </a:extLst>
          </p:cNvPr>
          <p:cNvSpPr/>
          <p:nvPr/>
        </p:nvSpPr>
        <p:spPr>
          <a:xfrm>
            <a:off x="9124950" y="847725"/>
            <a:ext cx="590550" cy="53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A063886-3B86-4E8C-B22B-00E60730AB74}"/>
              </a:ext>
            </a:extLst>
          </p:cNvPr>
          <p:cNvSpPr/>
          <p:nvPr/>
        </p:nvSpPr>
        <p:spPr>
          <a:xfrm>
            <a:off x="7115175" y="847725"/>
            <a:ext cx="590550" cy="53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ontrols>
      <mc:AlternateContent xmlns:mc="http://schemas.openxmlformats.org/markup-compatibility/2006">
        <mc:Choice xmlns:v="urn:schemas-microsoft-com:vml" Requires="v">
          <p:control spid="54134" name="CheckBox4" r:id="rId2" imgW="142920" imgH="133200"/>
        </mc:Choice>
        <mc:Fallback>
          <p:control name="CheckBox4" r:id="rId2" imgW="142920" imgH="133200">
            <p:pic>
              <p:nvPicPr>
                <p:cNvPr id="5" name="CheckBox4">
                  <a:extLst>
                    <a:ext uri="{FF2B5EF4-FFF2-40B4-BE49-F238E27FC236}">
                      <a16:creationId xmlns:a16="http://schemas.microsoft.com/office/drawing/2014/main" id="{1A93B170-6205-46C3-9AD9-3936D10A84B9}"/>
                    </a:ext>
                  </a:extLst>
                </p:cNvPr>
                <p:cNvPicPr>
                  <a:picLocks/>
                </p:cNvPicPr>
                <p:nvPr/>
              </p:nvPicPr>
              <p:blipFill>
                <a:blip r:embed="rId19"/>
                <a:stretch>
                  <a:fillRect/>
                </a:stretch>
              </p:blipFill>
              <p:spPr>
                <a:xfrm>
                  <a:off x="402959" y="1659010"/>
                  <a:ext cx="138454" cy="135564"/>
                </a:xfrm>
                <a:prstGeom prst="rect">
                  <a:avLst/>
                </a:prstGeom>
              </p:spPr>
            </p:pic>
          </p:control>
        </mc:Fallback>
      </mc:AlternateContent>
      <mc:AlternateContent xmlns:mc="http://schemas.openxmlformats.org/markup-compatibility/2006">
        <mc:Choice xmlns:v="urn:schemas-microsoft-com:vml" Requires="v">
          <p:control spid="54135" name="CheckBox1" r:id="rId3" imgW="142920" imgH="133200"/>
        </mc:Choice>
        <mc:Fallback>
          <p:control name="CheckBox1" r:id="rId3" imgW="142920" imgH="133200">
            <p:pic>
              <p:nvPicPr>
                <p:cNvPr id="6" name="CheckBox1">
                  <a:extLst>
                    <a:ext uri="{FF2B5EF4-FFF2-40B4-BE49-F238E27FC236}">
                      <a16:creationId xmlns:a16="http://schemas.microsoft.com/office/drawing/2014/main" id="{0463D1CE-8E1C-42EC-90DC-3E01B7808CF6}"/>
                    </a:ext>
                  </a:extLst>
                </p:cNvPr>
                <p:cNvPicPr>
                  <a:picLocks/>
                </p:cNvPicPr>
                <p:nvPr/>
              </p:nvPicPr>
              <p:blipFill>
                <a:blip r:embed="rId20"/>
                <a:stretch>
                  <a:fillRect/>
                </a:stretch>
              </p:blipFill>
              <p:spPr>
                <a:xfrm>
                  <a:off x="402959" y="1897135"/>
                  <a:ext cx="138454" cy="135564"/>
                </a:xfrm>
                <a:prstGeom prst="rect">
                  <a:avLst/>
                </a:prstGeom>
              </p:spPr>
            </p:pic>
          </p:control>
        </mc:Fallback>
      </mc:AlternateContent>
      <mc:AlternateContent xmlns:mc="http://schemas.openxmlformats.org/markup-compatibility/2006">
        <mc:Choice xmlns:v="urn:schemas-microsoft-com:vml" Requires="v">
          <p:control spid="54136" name="CheckBox2" r:id="rId4" imgW="142920" imgH="133200"/>
        </mc:Choice>
        <mc:Fallback>
          <p:control name="CheckBox2" r:id="rId4" imgW="142920" imgH="133200">
            <p:pic>
              <p:nvPicPr>
                <p:cNvPr id="7" name="CheckBox2">
                  <a:extLst>
                    <a:ext uri="{FF2B5EF4-FFF2-40B4-BE49-F238E27FC236}">
                      <a16:creationId xmlns:a16="http://schemas.microsoft.com/office/drawing/2014/main" id="{95A20C63-65BE-4FCC-989B-5C0B32594305}"/>
                    </a:ext>
                  </a:extLst>
                </p:cNvPr>
                <p:cNvPicPr>
                  <a:picLocks/>
                </p:cNvPicPr>
                <p:nvPr/>
              </p:nvPicPr>
              <p:blipFill>
                <a:blip r:embed="rId21"/>
                <a:stretch>
                  <a:fillRect/>
                </a:stretch>
              </p:blipFill>
              <p:spPr>
                <a:xfrm>
                  <a:off x="402959" y="2135260"/>
                  <a:ext cx="138454" cy="135564"/>
                </a:xfrm>
                <a:prstGeom prst="rect">
                  <a:avLst/>
                </a:prstGeom>
              </p:spPr>
            </p:pic>
          </p:control>
        </mc:Fallback>
      </mc:AlternateContent>
      <mc:AlternateContent xmlns:mc="http://schemas.openxmlformats.org/markup-compatibility/2006">
        <mc:Choice xmlns:v="urn:schemas-microsoft-com:vml" Requires="v">
          <p:control spid="54137" name="CheckBox3" r:id="rId5" imgW="142920" imgH="133200"/>
        </mc:Choice>
        <mc:Fallback>
          <p:control name="CheckBox3" r:id="rId5" imgW="142920" imgH="133200">
            <p:pic>
              <p:nvPicPr>
                <p:cNvPr id="8" name="CheckBox3">
                  <a:extLst>
                    <a:ext uri="{FF2B5EF4-FFF2-40B4-BE49-F238E27FC236}">
                      <a16:creationId xmlns:a16="http://schemas.microsoft.com/office/drawing/2014/main" id="{775D58B6-7B72-4DE1-8340-B0A240F56E6F}"/>
                    </a:ext>
                  </a:extLst>
                </p:cNvPr>
                <p:cNvPicPr>
                  <a:picLocks/>
                </p:cNvPicPr>
                <p:nvPr/>
              </p:nvPicPr>
              <p:blipFill>
                <a:blip r:embed="rId22"/>
                <a:stretch>
                  <a:fillRect/>
                </a:stretch>
              </p:blipFill>
              <p:spPr>
                <a:xfrm>
                  <a:off x="242014" y="3224024"/>
                  <a:ext cx="138454" cy="135564"/>
                </a:xfrm>
                <a:prstGeom prst="rect">
                  <a:avLst/>
                </a:prstGeom>
              </p:spPr>
            </p:pic>
          </p:control>
        </mc:Fallback>
      </mc:AlternateContent>
      <mc:AlternateContent xmlns:mc="http://schemas.openxmlformats.org/markup-compatibility/2006">
        <mc:Choice xmlns:v="urn:schemas-microsoft-com:vml" Requires="v">
          <p:control spid="54138" name="CheckBox7" r:id="rId6" imgW="142920" imgH="133200"/>
        </mc:Choice>
        <mc:Fallback>
          <p:control name="CheckBox7" r:id="rId6" imgW="142920" imgH="133200">
            <p:pic>
              <p:nvPicPr>
                <p:cNvPr id="9" name="CheckBox7">
                  <a:extLst>
                    <a:ext uri="{FF2B5EF4-FFF2-40B4-BE49-F238E27FC236}">
                      <a16:creationId xmlns:a16="http://schemas.microsoft.com/office/drawing/2014/main" id="{B2C9F10A-8127-4F25-8040-814953F02171}"/>
                    </a:ext>
                  </a:extLst>
                </p:cNvPr>
                <p:cNvPicPr>
                  <a:picLocks/>
                </p:cNvPicPr>
                <p:nvPr/>
              </p:nvPicPr>
              <p:blipFill>
                <a:blip r:embed="rId23"/>
                <a:stretch>
                  <a:fillRect/>
                </a:stretch>
              </p:blipFill>
              <p:spPr>
                <a:xfrm>
                  <a:off x="242014" y="3600402"/>
                  <a:ext cx="138454" cy="135564"/>
                </a:xfrm>
                <a:prstGeom prst="rect">
                  <a:avLst/>
                </a:prstGeom>
              </p:spPr>
            </p:pic>
          </p:control>
        </mc:Fallback>
      </mc:AlternateContent>
      <mc:AlternateContent xmlns:mc="http://schemas.openxmlformats.org/markup-compatibility/2006">
        <mc:Choice xmlns:v="urn:schemas-microsoft-com:vml" Requires="v">
          <p:control spid="54139" name="CheckBox9" r:id="rId7" imgW="142920" imgH="133200"/>
        </mc:Choice>
        <mc:Fallback>
          <p:control name="CheckBox9" r:id="rId7" imgW="142920" imgH="133200">
            <p:pic>
              <p:nvPicPr>
                <p:cNvPr id="10" name="CheckBox9">
                  <a:extLst>
                    <a:ext uri="{FF2B5EF4-FFF2-40B4-BE49-F238E27FC236}">
                      <a16:creationId xmlns:a16="http://schemas.microsoft.com/office/drawing/2014/main" id="{E6B40635-6D54-41CF-AA13-C1B46E1CE6C8}"/>
                    </a:ext>
                  </a:extLst>
                </p:cNvPr>
                <p:cNvPicPr>
                  <a:picLocks/>
                </p:cNvPicPr>
                <p:nvPr/>
              </p:nvPicPr>
              <p:blipFill>
                <a:blip r:embed="rId24"/>
                <a:stretch>
                  <a:fillRect/>
                </a:stretch>
              </p:blipFill>
              <p:spPr>
                <a:xfrm>
                  <a:off x="242014" y="4370389"/>
                  <a:ext cx="138454" cy="135564"/>
                </a:xfrm>
                <a:prstGeom prst="rect">
                  <a:avLst/>
                </a:prstGeom>
              </p:spPr>
            </p:pic>
          </p:control>
        </mc:Fallback>
      </mc:AlternateContent>
      <mc:AlternateContent xmlns:mc="http://schemas.openxmlformats.org/markup-compatibility/2006">
        <mc:Choice xmlns:v="urn:schemas-microsoft-com:vml" Requires="v">
          <p:control spid="54140" name="CheckBox8" r:id="rId8" imgW="142920" imgH="133200"/>
        </mc:Choice>
        <mc:Fallback>
          <p:control name="CheckBox8" r:id="rId8" imgW="142920" imgH="133200">
            <p:pic>
              <p:nvPicPr>
                <p:cNvPr id="11" name="CheckBox8">
                  <a:extLst>
                    <a:ext uri="{FF2B5EF4-FFF2-40B4-BE49-F238E27FC236}">
                      <a16:creationId xmlns:a16="http://schemas.microsoft.com/office/drawing/2014/main" id="{B137E760-E12A-465C-B46B-BADAD97571C8}"/>
                    </a:ext>
                  </a:extLst>
                </p:cNvPr>
                <p:cNvPicPr>
                  <a:picLocks/>
                </p:cNvPicPr>
                <p:nvPr/>
              </p:nvPicPr>
              <p:blipFill>
                <a:blip r:embed="rId25"/>
                <a:stretch>
                  <a:fillRect/>
                </a:stretch>
              </p:blipFill>
              <p:spPr>
                <a:xfrm>
                  <a:off x="242014" y="3968044"/>
                  <a:ext cx="138454" cy="135564"/>
                </a:xfrm>
                <a:prstGeom prst="rect">
                  <a:avLst/>
                </a:prstGeom>
              </p:spPr>
            </p:pic>
          </p:control>
        </mc:Fallback>
      </mc:AlternateContent>
      <mc:AlternateContent xmlns:mc="http://schemas.openxmlformats.org/markup-compatibility/2006">
        <mc:Choice xmlns:v="urn:schemas-microsoft-com:vml" Requires="v">
          <p:control spid="54141" name="CheckBox5" r:id="rId9" imgW="142920" imgH="133200"/>
        </mc:Choice>
        <mc:Fallback>
          <p:control name="CheckBox5" r:id="rId9" imgW="142920" imgH="133200">
            <p:pic>
              <p:nvPicPr>
                <p:cNvPr id="12" name="CheckBox5">
                  <a:extLst>
                    <a:ext uri="{FF2B5EF4-FFF2-40B4-BE49-F238E27FC236}">
                      <a16:creationId xmlns:a16="http://schemas.microsoft.com/office/drawing/2014/main" id="{0DA53C15-B990-47AD-8B14-816BECD982DC}"/>
                    </a:ext>
                  </a:extLst>
                </p:cNvPr>
                <p:cNvPicPr>
                  <a:picLocks/>
                </p:cNvPicPr>
                <p:nvPr/>
              </p:nvPicPr>
              <p:blipFill>
                <a:blip r:embed="rId26"/>
                <a:stretch>
                  <a:fillRect/>
                </a:stretch>
              </p:blipFill>
              <p:spPr>
                <a:xfrm>
                  <a:off x="3430577" y="3224024"/>
                  <a:ext cx="138454" cy="135564"/>
                </a:xfrm>
                <a:prstGeom prst="rect">
                  <a:avLst/>
                </a:prstGeom>
              </p:spPr>
            </p:pic>
          </p:control>
        </mc:Fallback>
      </mc:AlternateContent>
      <mc:AlternateContent xmlns:mc="http://schemas.openxmlformats.org/markup-compatibility/2006">
        <mc:Choice xmlns:v="urn:schemas-microsoft-com:vml" Requires="v">
          <p:control spid="54142" name="CheckBox6" r:id="rId10" imgW="142920" imgH="133200"/>
        </mc:Choice>
        <mc:Fallback>
          <p:control name="CheckBox6" r:id="rId10" imgW="142920" imgH="133200">
            <p:pic>
              <p:nvPicPr>
                <p:cNvPr id="13" name="CheckBox6">
                  <a:extLst>
                    <a:ext uri="{FF2B5EF4-FFF2-40B4-BE49-F238E27FC236}">
                      <a16:creationId xmlns:a16="http://schemas.microsoft.com/office/drawing/2014/main" id="{AACED8A1-727F-410B-99F7-A573989F1852}"/>
                    </a:ext>
                  </a:extLst>
                </p:cNvPr>
                <p:cNvPicPr>
                  <a:picLocks/>
                </p:cNvPicPr>
                <p:nvPr/>
              </p:nvPicPr>
              <p:blipFill>
                <a:blip r:embed="rId27"/>
                <a:stretch>
                  <a:fillRect/>
                </a:stretch>
              </p:blipFill>
              <p:spPr>
                <a:xfrm>
                  <a:off x="3430577" y="3600402"/>
                  <a:ext cx="138454" cy="135564"/>
                </a:xfrm>
                <a:prstGeom prst="rect">
                  <a:avLst/>
                </a:prstGeom>
              </p:spPr>
            </p:pic>
          </p:control>
        </mc:Fallback>
      </mc:AlternateContent>
      <mc:AlternateContent xmlns:mc="http://schemas.openxmlformats.org/markup-compatibility/2006">
        <mc:Choice xmlns:v="urn:schemas-microsoft-com:vml" Requires="v">
          <p:control spid="54143" name="CheckBox10" r:id="rId11" imgW="142920" imgH="133200"/>
        </mc:Choice>
        <mc:Fallback>
          <p:control name="CheckBox10" r:id="rId11" imgW="142920" imgH="133200">
            <p:pic>
              <p:nvPicPr>
                <p:cNvPr id="14" name="CheckBox10">
                  <a:extLst>
                    <a:ext uri="{FF2B5EF4-FFF2-40B4-BE49-F238E27FC236}">
                      <a16:creationId xmlns:a16="http://schemas.microsoft.com/office/drawing/2014/main" id="{47AB5EAE-086C-425A-A837-9F787B0904C9}"/>
                    </a:ext>
                  </a:extLst>
                </p:cNvPr>
                <p:cNvPicPr>
                  <a:picLocks/>
                </p:cNvPicPr>
                <p:nvPr/>
              </p:nvPicPr>
              <p:blipFill>
                <a:blip r:embed="rId28"/>
                <a:stretch>
                  <a:fillRect/>
                </a:stretch>
              </p:blipFill>
              <p:spPr>
                <a:xfrm>
                  <a:off x="3430577" y="4370389"/>
                  <a:ext cx="138454" cy="135564"/>
                </a:xfrm>
                <a:prstGeom prst="rect">
                  <a:avLst/>
                </a:prstGeom>
              </p:spPr>
            </p:pic>
          </p:control>
        </mc:Fallback>
      </mc:AlternateContent>
      <mc:AlternateContent xmlns:mc="http://schemas.openxmlformats.org/markup-compatibility/2006">
        <mc:Choice xmlns:v="urn:schemas-microsoft-com:vml" Requires="v">
          <p:control spid="54144" name="CheckBox11" r:id="rId12" imgW="142920" imgH="133200"/>
        </mc:Choice>
        <mc:Fallback>
          <p:control name="CheckBox11" r:id="rId12" imgW="142920" imgH="133200">
            <p:pic>
              <p:nvPicPr>
                <p:cNvPr id="15" name="CheckBox11">
                  <a:extLst>
                    <a:ext uri="{FF2B5EF4-FFF2-40B4-BE49-F238E27FC236}">
                      <a16:creationId xmlns:a16="http://schemas.microsoft.com/office/drawing/2014/main" id="{9C9DCEE5-9999-4E32-883A-01598FD52432}"/>
                    </a:ext>
                  </a:extLst>
                </p:cNvPr>
                <p:cNvPicPr>
                  <a:picLocks/>
                </p:cNvPicPr>
                <p:nvPr/>
              </p:nvPicPr>
              <p:blipFill>
                <a:blip r:embed="rId29"/>
                <a:stretch>
                  <a:fillRect/>
                </a:stretch>
              </p:blipFill>
              <p:spPr>
                <a:xfrm>
                  <a:off x="3430577" y="3968044"/>
                  <a:ext cx="138454" cy="135564"/>
                </a:xfrm>
                <a:prstGeom prst="rect">
                  <a:avLst/>
                </a:prstGeom>
              </p:spPr>
            </p:pic>
          </p:control>
        </mc:Fallback>
      </mc:AlternateContent>
      <mc:AlternateContent xmlns:mc="http://schemas.openxmlformats.org/markup-compatibility/2006">
        <mc:Choice xmlns:v="urn:schemas-microsoft-com:vml" Requires="v">
          <p:control spid="54145" name="CheckBox12" r:id="rId13" imgW="142920" imgH="133200"/>
        </mc:Choice>
        <mc:Fallback>
          <p:control name="CheckBox12" r:id="rId13" imgW="142920" imgH="133200">
            <p:pic>
              <p:nvPicPr>
                <p:cNvPr id="16" name="CheckBox12">
                  <a:extLst>
                    <a:ext uri="{FF2B5EF4-FFF2-40B4-BE49-F238E27FC236}">
                      <a16:creationId xmlns:a16="http://schemas.microsoft.com/office/drawing/2014/main" id="{8887AE76-96B4-4DF9-A452-16EC098AE5FD}"/>
                    </a:ext>
                  </a:extLst>
                </p:cNvPr>
                <p:cNvPicPr>
                  <a:picLocks/>
                </p:cNvPicPr>
                <p:nvPr/>
              </p:nvPicPr>
              <p:blipFill>
                <a:blip r:embed="rId30"/>
                <a:stretch>
                  <a:fillRect/>
                </a:stretch>
              </p:blipFill>
              <p:spPr>
                <a:xfrm>
                  <a:off x="6619140" y="3224024"/>
                  <a:ext cx="138454" cy="135564"/>
                </a:xfrm>
                <a:prstGeom prst="rect">
                  <a:avLst/>
                </a:prstGeom>
              </p:spPr>
            </p:pic>
          </p:control>
        </mc:Fallback>
      </mc:AlternateContent>
      <mc:AlternateContent xmlns:mc="http://schemas.openxmlformats.org/markup-compatibility/2006">
        <mc:Choice xmlns:v="urn:schemas-microsoft-com:vml" Requires="v">
          <p:control spid="54146" name="CheckBox13" r:id="rId14" imgW="142920" imgH="133200"/>
        </mc:Choice>
        <mc:Fallback>
          <p:control name="CheckBox13" r:id="rId14" imgW="142920" imgH="133200">
            <p:pic>
              <p:nvPicPr>
                <p:cNvPr id="17" name="CheckBox13">
                  <a:extLst>
                    <a:ext uri="{FF2B5EF4-FFF2-40B4-BE49-F238E27FC236}">
                      <a16:creationId xmlns:a16="http://schemas.microsoft.com/office/drawing/2014/main" id="{E651D3D1-7E49-47C9-87B8-176A5039A292}"/>
                    </a:ext>
                  </a:extLst>
                </p:cNvPr>
                <p:cNvPicPr>
                  <a:picLocks/>
                </p:cNvPicPr>
                <p:nvPr/>
              </p:nvPicPr>
              <p:blipFill>
                <a:blip r:embed="rId31"/>
                <a:stretch>
                  <a:fillRect/>
                </a:stretch>
              </p:blipFill>
              <p:spPr>
                <a:xfrm>
                  <a:off x="6619140" y="3600402"/>
                  <a:ext cx="138454" cy="135564"/>
                </a:xfrm>
                <a:prstGeom prst="rect">
                  <a:avLst/>
                </a:prstGeom>
              </p:spPr>
            </p:pic>
          </p:control>
        </mc:Fallback>
      </mc:AlternateContent>
      <mc:AlternateContent xmlns:mc="http://schemas.openxmlformats.org/markup-compatibility/2006">
        <mc:Choice xmlns:v="urn:schemas-microsoft-com:vml" Requires="v">
          <p:control spid="54147" name="CheckBox14" r:id="rId15" imgW="142920" imgH="133200"/>
        </mc:Choice>
        <mc:Fallback>
          <p:control name="CheckBox14" r:id="rId15" imgW="142920" imgH="133200">
            <p:pic>
              <p:nvPicPr>
                <p:cNvPr id="18" name="CheckBox14">
                  <a:extLst>
                    <a:ext uri="{FF2B5EF4-FFF2-40B4-BE49-F238E27FC236}">
                      <a16:creationId xmlns:a16="http://schemas.microsoft.com/office/drawing/2014/main" id="{B530CF37-B747-4DCF-9997-758C0A869995}"/>
                    </a:ext>
                  </a:extLst>
                </p:cNvPr>
                <p:cNvPicPr>
                  <a:picLocks/>
                </p:cNvPicPr>
                <p:nvPr/>
              </p:nvPicPr>
              <p:blipFill>
                <a:blip r:embed="rId32"/>
                <a:stretch>
                  <a:fillRect/>
                </a:stretch>
              </p:blipFill>
              <p:spPr>
                <a:xfrm>
                  <a:off x="6619140" y="4370389"/>
                  <a:ext cx="138454" cy="135564"/>
                </a:xfrm>
                <a:prstGeom prst="rect">
                  <a:avLst/>
                </a:prstGeom>
              </p:spPr>
            </p:pic>
          </p:control>
        </mc:Fallback>
      </mc:AlternateContent>
      <mc:AlternateContent xmlns:mc="http://schemas.openxmlformats.org/markup-compatibility/2006">
        <mc:Choice xmlns:v="urn:schemas-microsoft-com:vml" Requires="v">
          <p:control spid="54148" name="CheckBox15" r:id="rId16" imgW="142920" imgH="133200"/>
        </mc:Choice>
        <mc:Fallback>
          <p:control name="CheckBox15" r:id="rId16" imgW="142920" imgH="133200">
            <p:pic>
              <p:nvPicPr>
                <p:cNvPr id="19" name="CheckBox15">
                  <a:extLst>
                    <a:ext uri="{FF2B5EF4-FFF2-40B4-BE49-F238E27FC236}">
                      <a16:creationId xmlns:a16="http://schemas.microsoft.com/office/drawing/2014/main" id="{FE221270-EF5B-4CA4-9C8A-7397AC090CDE}"/>
                    </a:ext>
                  </a:extLst>
                </p:cNvPr>
                <p:cNvPicPr>
                  <a:picLocks/>
                </p:cNvPicPr>
                <p:nvPr/>
              </p:nvPicPr>
              <p:blipFill>
                <a:blip r:embed="rId33"/>
                <a:stretch>
                  <a:fillRect/>
                </a:stretch>
              </p:blipFill>
              <p:spPr>
                <a:xfrm>
                  <a:off x="6619140" y="3968044"/>
                  <a:ext cx="138454" cy="135564"/>
                </a:xfrm>
                <a:prstGeom prst="rect">
                  <a:avLst/>
                </a:prstGeom>
              </p:spPr>
            </p:pic>
          </p:control>
        </mc:Fallback>
      </mc:AlternateContent>
    </p:controls>
    <p:extLst>
      <p:ext uri="{BB962C8B-B14F-4D97-AF65-F5344CB8AC3E}">
        <p14:creationId xmlns:p14="http://schemas.microsoft.com/office/powerpoint/2010/main" val="3851084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D2F609C-BC75-4FD4-9F8D-908A2E51D1A9}"/>
              </a:ext>
            </a:extLst>
          </p:cNvPr>
          <p:cNvGraphicFramePr>
            <a:graphicFrameLocks noGrp="1"/>
          </p:cNvGraphicFramePr>
          <p:nvPr>
            <p:extLst>
              <p:ext uri="{D42A27DB-BD31-4B8C-83A1-F6EECF244321}">
                <p14:modId xmlns:p14="http://schemas.microsoft.com/office/powerpoint/2010/main" val="2944053239"/>
              </p:ext>
            </p:extLst>
          </p:nvPr>
        </p:nvGraphicFramePr>
        <p:xfrm>
          <a:off x="155575" y="741892"/>
          <a:ext cx="9588500" cy="5908739"/>
        </p:xfrm>
        <a:graphic>
          <a:graphicData uri="http://schemas.openxmlformats.org/drawingml/2006/table">
            <a:tbl>
              <a:tblPr bandRow="1">
                <a:tableStyleId>{F5AB1C69-6EDB-4FF4-983F-18BD219EF322}</a:tableStyleId>
              </a:tblPr>
              <a:tblGrid>
                <a:gridCol w="863600">
                  <a:extLst>
                    <a:ext uri="{9D8B030D-6E8A-4147-A177-3AD203B41FA5}">
                      <a16:colId xmlns:a16="http://schemas.microsoft.com/office/drawing/2014/main" val="1021210150"/>
                    </a:ext>
                  </a:extLst>
                </a:gridCol>
                <a:gridCol w="8724900">
                  <a:extLst>
                    <a:ext uri="{9D8B030D-6E8A-4147-A177-3AD203B41FA5}">
                      <a16:colId xmlns:a16="http://schemas.microsoft.com/office/drawing/2014/main" val="1608313520"/>
                    </a:ext>
                  </a:extLst>
                </a:gridCol>
              </a:tblGrid>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Reflection &amp; Revision checklist</a:t>
                      </a:r>
                    </a:p>
                  </a:txBody>
                  <a:tcPr marL="57802" marR="57802" marT="144000" marB="72000">
                    <a:solidFill>
                      <a:schemeClr val="bg1"/>
                    </a:solidFill>
                  </a:tcPr>
                </a:tc>
                <a:tc hMerge="1">
                  <a:txBody>
                    <a:bodyPr/>
                    <a:lstStyle/>
                    <a:p>
                      <a:pPr algn="ctr">
                        <a:lnSpc>
                          <a:spcPct val="107000"/>
                        </a:lnSpc>
                        <a:spcAft>
                          <a:spcPts val="0"/>
                        </a:spcAft>
                      </a:pPr>
                      <a:endParaRPr lang="en-GB" sz="1100" u="sng"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2753096203"/>
                  </a:ext>
                </a:extLst>
              </a:tr>
              <a:tr h="0">
                <a:tc>
                  <a:txBody>
                    <a:bodyPr/>
                    <a:lstStyle/>
                    <a:p>
                      <a:pPr algn="ctr">
                        <a:lnSpc>
                          <a:spcPct val="107000"/>
                        </a:lnSpc>
                        <a:spcAft>
                          <a:spcPts val="0"/>
                        </a:spcAft>
                      </a:pPr>
                      <a:r>
                        <a:rPr lang="en-GB" sz="11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Confidence</a:t>
                      </a:r>
                    </a:p>
                  </a:txBody>
                  <a:tcPr marL="57802" marR="57802" marT="36000" marB="36000"/>
                </a:tc>
                <a:tc>
                  <a:txBody>
                    <a:bodyPr/>
                    <a:lstStyle/>
                    <a:p>
                      <a:pPr algn="l">
                        <a:lnSpc>
                          <a:spcPct val="107000"/>
                        </a:lnSpc>
                        <a:spcAft>
                          <a:spcPts val="0"/>
                        </a:spcAft>
                      </a:pPr>
                      <a:r>
                        <a:rPr lang="en-GB" sz="1100" u="sng" dirty="0">
                          <a:effectLst/>
                          <a:latin typeface="Calibri" panose="020F0502020204030204" pitchFamily="34" charset="0"/>
                          <a:ea typeface="Calibri" panose="020F0502020204030204" pitchFamily="34" charset="0"/>
                          <a:cs typeface="Times New Roman" panose="02020603050405020304" pitchFamily="18" charset="0"/>
                        </a:rPr>
                        <a:t>Clarification</a:t>
                      </a:r>
                    </a:p>
                  </a:txBody>
                  <a:tcPr marL="57802" marR="57802" marT="36000" marB="36000"/>
                </a:tc>
                <a:extLst>
                  <a:ext uri="{0D108BD9-81ED-4DB2-BD59-A6C34878D82A}">
                    <a16:rowId xmlns:a16="http://schemas.microsoft.com/office/drawing/2014/main" val="3327211270"/>
                  </a:ext>
                </a:extLst>
              </a:tr>
              <a:tr h="0">
                <a:tc>
                  <a:txBody>
                    <a:bodyPr/>
                    <a:lstStyle/>
                    <a:p>
                      <a:pPr algn="ctr">
                        <a:lnSpc>
                          <a:spcPct val="107000"/>
                        </a:lnSpc>
                        <a:spcAft>
                          <a:spcPts val="0"/>
                        </a:spcAft>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what a LAN is</a:t>
                      </a:r>
                    </a:p>
                  </a:txBody>
                  <a:tcPr marL="57802" marR="57802" marT="36000" marB="36000"/>
                </a:tc>
                <a:extLst>
                  <a:ext uri="{0D108BD9-81ED-4DB2-BD59-A6C34878D82A}">
                    <a16:rowId xmlns:a16="http://schemas.microsoft.com/office/drawing/2014/main" val="3392196501"/>
                  </a:ext>
                </a:extLst>
              </a:tr>
              <a:tr h="0">
                <a:tc>
                  <a:txBody>
                    <a:bodyPr/>
                    <a:lstStyle/>
                    <a:p>
                      <a:pPr algn="ctr">
                        <a:lnSpc>
                          <a:spcPct val="107000"/>
                        </a:lnSpc>
                        <a:spcAft>
                          <a:spcPts val="0"/>
                        </a:spcAft>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what a WAN is</a:t>
                      </a:r>
                    </a:p>
                  </a:txBody>
                  <a:tcPr marL="57802" marR="57802" marT="36000" marB="36000"/>
                </a:tc>
                <a:extLst>
                  <a:ext uri="{0D108BD9-81ED-4DB2-BD59-A6C34878D82A}">
                    <a16:rowId xmlns:a16="http://schemas.microsoft.com/office/drawing/2014/main" val="3355214926"/>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factors that affect the performance of networks</a:t>
                      </a:r>
                    </a:p>
                  </a:txBody>
                  <a:tcPr marL="57802" marR="57802" marT="36000" marB="36000"/>
                </a:tc>
                <a:extLst>
                  <a:ext uri="{0D108BD9-81ED-4DB2-BD59-A6C34878D82A}">
                    <a16:rowId xmlns:a16="http://schemas.microsoft.com/office/drawing/2014/main" val="3912617435"/>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the difference roles of computers in a client-server and peer-to-peer network</a:t>
                      </a:r>
                    </a:p>
                  </a:txBody>
                  <a:tcPr marL="57802" marR="57802" marT="36000" marB="36000"/>
                </a:tc>
                <a:extLst>
                  <a:ext uri="{0D108BD9-81ED-4DB2-BD59-A6C34878D82A}">
                    <a16:rowId xmlns:a16="http://schemas.microsoft.com/office/drawing/2014/main" val="62233926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hardware needed to connect to stand-alone computers in a LAN</a:t>
                      </a:r>
                    </a:p>
                  </a:txBody>
                  <a:tcPr marL="57802" marR="57802" marT="36000" marB="36000"/>
                </a:tc>
                <a:extLst>
                  <a:ext uri="{0D108BD9-81ED-4DB2-BD59-A6C34878D82A}">
                    <a16:rowId xmlns:a16="http://schemas.microsoft.com/office/drawing/2014/main" val="212317027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a Wireless Access Point is</a:t>
                      </a:r>
                    </a:p>
                  </a:txBody>
                  <a:tcPr marL="57802" marR="57802" marT="36000" marB="36000"/>
                </a:tc>
                <a:extLst>
                  <a:ext uri="{0D108BD9-81ED-4DB2-BD59-A6C34878D82A}">
                    <a16:rowId xmlns:a16="http://schemas.microsoft.com/office/drawing/2014/main" val="83541895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a router and switch is</a:t>
                      </a:r>
                    </a:p>
                  </a:txBody>
                  <a:tcPr marL="57802" marR="57802" marT="36000" marB="36000"/>
                </a:tc>
                <a:extLst>
                  <a:ext uri="{0D108BD9-81ED-4DB2-BD59-A6C34878D82A}">
                    <a16:rowId xmlns:a16="http://schemas.microsoft.com/office/drawing/2014/main" val="350296711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a Network Interface Card is</a:t>
                      </a:r>
                    </a:p>
                  </a:txBody>
                  <a:tcPr marL="57802" marR="57802" marT="36000" marB="36000"/>
                </a:tc>
                <a:extLst>
                  <a:ext uri="{0D108BD9-81ED-4DB2-BD59-A6C34878D82A}">
                    <a16:rowId xmlns:a16="http://schemas.microsoft.com/office/drawing/2014/main" val="83079782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transmission media is</a:t>
                      </a:r>
                    </a:p>
                  </a:txBody>
                  <a:tcPr marL="57802" marR="57802" marT="36000" marB="36000"/>
                </a:tc>
                <a:extLst>
                  <a:ext uri="{0D108BD9-81ED-4DB2-BD59-A6C34878D82A}">
                    <a16:rowId xmlns:a16="http://schemas.microsoft.com/office/drawing/2014/main" val="236950108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Internet is</a:t>
                      </a:r>
                    </a:p>
                  </a:txBody>
                  <a:tcPr marL="57802" marR="57802" marT="36000" marB="36000"/>
                </a:tc>
                <a:extLst>
                  <a:ext uri="{0D108BD9-81ED-4DB2-BD59-A6C34878D82A}">
                    <a16:rowId xmlns:a16="http://schemas.microsoft.com/office/drawing/2014/main" val="2371729689"/>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DNS is</a:t>
                      </a:r>
                    </a:p>
                  </a:txBody>
                  <a:tcPr marL="57802" marR="57802" marT="36000" marB="36000"/>
                </a:tc>
                <a:extLst>
                  <a:ext uri="{0D108BD9-81ED-4DB2-BD59-A6C34878D82A}">
                    <a16:rowId xmlns:a16="http://schemas.microsoft.com/office/drawing/2014/main" val="260786813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hosting is</a:t>
                      </a:r>
                    </a:p>
                  </a:txBody>
                  <a:tcPr marL="57802" marR="57802" marT="36000" marB="36000"/>
                </a:tc>
                <a:extLst>
                  <a:ext uri="{0D108BD9-81ED-4DB2-BD59-A6C34878D82A}">
                    <a16:rowId xmlns:a16="http://schemas.microsoft.com/office/drawing/2014/main" val="56380685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cloud is</a:t>
                      </a:r>
                    </a:p>
                  </a:txBody>
                  <a:tcPr marL="57802" marR="57802" marT="36000" marB="36000"/>
                </a:tc>
                <a:extLst>
                  <a:ext uri="{0D108BD9-81ED-4DB2-BD59-A6C34878D82A}">
                    <a16:rowId xmlns:a16="http://schemas.microsoft.com/office/drawing/2014/main" val="2755686066"/>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is meant by web servers and clients</a:t>
                      </a:r>
                    </a:p>
                  </a:txBody>
                  <a:tcPr marL="57802" marR="57802" marT="36000" marB="36000"/>
                </a:tc>
                <a:extLst>
                  <a:ext uri="{0D108BD9-81ED-4DB2-BD59-A6C34878D82A}">
                    <a16:rowId xmlns:a16="http://schemas.microsoft.com/office/drawing/2014/main" val="4200073632"/>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what a start network is</a:t>
                      </a:r>
                    </a:p>
                  </a:txBody>
                  <a:tcPr marL="57802" marR="57802" marT="36000" marB="36000"/>
                </a:tc>
                <a:extLst>
                  <a:ext uri="{0D108BD9-81ED-4DB2-BD59-A6C34878D82A}">
                    <a16:rowId xmlns:a16="http://schemas.microsoft.com/office/drawing/2014/main" val="2936272397"/>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what a mesh network is</a:t>
                      </a:r>
                    </a:p>
                  </a:txBody>
                  <a:tcPr marL="57802" marR="57802" marT="36000" marB="36000"/>
                </a:tc>
                <a:extLst>
                  <a:ext uri="{0D108BD9-81ED-4DB2-BD59-A6C34878D82A}">
                    <a16:rowId xmlns:a16="http://schemas.microsoft.com/office/drawing/2014/main" val="3099336820"/>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 revision focus will need to be:</a:t>
                      </a:r>
                    </a:p>
                  </a:txBody>
                  <a:tcPr marL="57802" marR="57802" marT="36000" marB="36000" anchor="ctr">
                    <a:solidFill>
                      <a:schemeClr val="bg1"/>
                    </a:solidFill>
                  </a:tcPr>
                </a:tc>
                <a:tc hMerge="1">
                  <a:txBody>
                    <a:bodyPr/>
                    <a:lstStyle/>
                    <a:p>
                      <a:pPr algn="l">
                        <a:lnSpc>
                          <a:spcPct val="107000"/>
                        </a:lnSpc>
                        <a:spcAft>
                          <a:spcPts val="0"/>
                        </a:spcAft>
                      </a:pP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3134143462"/>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hMerge="1">
                  <a:txBody>
                    <a:bodyPr/>
                    <a:lstStyle/>
                    <a:p>
                      <a:endParaRPr lang="en-GB" dirty="0"/>
                    </a:p>
                  </a:txBody>
                  <a:tcPr/>
                </a:tc>
                <a:extLst>
                  <a:ext uri="{0D108BD9-81ED-4DB2-BD59-A6C34878D82A}">
                    <a16:rowId xmlns:a16="http://schemas.microsoft.com/office/drawing/2014/main" val="1311515161"/>
                  </a:ext>
                </a:extLst>
              </a:tr>
            </a:tbl>
          </a:graphicData>
        </a:graphic>
      </p:graphicFrame>
    </p:spTree>
    <p:extLst>
      <p:ext uri="{BB962C8B-B14F-4D97-AF65-F5344CB8AC3E}">
        <p14:creationId xmlns:p14="http://schemas.microsoft.com/office/powerpoint/2010/main" val="1513999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D2F609C-BC75-4FD4-9F8D-908A2E51D1A9}"/>
              </a:ext>
            </a:extLst>
          </p:cNvPr>
          <p:cNvGraphicFramePr>
            <a:graphicFrameLocks noGrp="1"/>
          </p:cNvGraphicFramePr>
          <p:nvPr>
            <p:extLst>
              <p:ext uri="{D42A27DB-BD31-4B8C-83A1-F6EECF244321}">
                <p14:modId xmlns:p14="http://schemas.microsoft.com/office/powerpoint/2010/main" val="170978013"/>
              </p:ext>
            </p:extLst>
          </p:nvPr>
        </p:nvGraphicFramePr>
        <p:xfrm>
          <a:off x="155575" y="741892"/>
          <a:ext cx="9588500" cy="5588716"/>
        </p:xfrm>
        <a:graphic>
          <a:graphicData uri="http://schemas.openxmlformats.org/drawingml/2006/table">
            <a:tbl>
              <a:tblPr bandRow="1">
                <a:tableStyleId>{F5AB1C69-6EDB-4FF4-983F-18BD219EF322}</a:tableStyleId>
              </a:tblPr>
              <a:tblGrid>
                <a:gridCol w="863600">
                  <a:extLst>
                    <a:ext uri="{9D8B030D-6E8A-4147-A177-3AD203B41FA5}">
                      <a16:colId xmlns:a16="http://schemas.microsoft.com/office/drawing/2014/main" val="1021210150"/>
                    </a:ext>
                  </a:extLst>
                </a:gridCol>
                <a:gridCol w="8724900">
                  <a:extLst>
                    <a:ext uri="{9D8B030D-6E8A-4147-A177-3AD203B41FA5}">
                      <a16:colId xmlns:a16="http://schemas.microsoft.com/office/drawing/2014/main" val="1608313520"/>
                    </a:ext>
                  </a:extLst>
                </a:gridCol>
              </a:tblGrid>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Reflection &amp; Revision checklist</a:t>
                      </a:r>
                    </a:p>
                  </a:txBody>
                  <a:tcPr marL="57802" marR="57802" marT="144000" marB="72000">
                    <a:solidFill>
                      <a:schemeClr val="bg1"/>
                    </a:solidFill>
                  </a:tcPr>
                </a:tc>
                <a:tc hMerge="1">
                  <a:txBody>
                    <a:bodyPr/>
                    <a:lstStyle/>
                    <a:p>
                      <a:pPr algn="ctr">
                        <a:lnSpc>
                          <a:spcPct val="107000"/>
                        </a:lnSpc>
                        <a:spcAft>
                          <a:spcPts val="0"/>
                        </a:spcAft>
                      </a:pPr>
                      <a:endParaRPr lang="en-GB" sz="1100" u="sng"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2753096203"/>
                  </a:ext>
                </a:extLst>
              </a:tr>
              <a:tr h="0">
                <a:tc>
                  <a:txBody>
                    <a:bodyPr/>
                    <a:lstStyle/>
                    <a:p>
                      <a:pPr algn="ctr">
                        <a:lnSpc>
                          <a:spcPct val="107000"/>
                        </a:lnSpc>
                        <a:spcAft>
                          <a:spcPts val="0"/>
                        </a:spcAft>
                      </a:pPr>
                      <a:r>
                        <a:rPr lang="en-GB" sz="11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Confidence</a:t>
                      </a:r>
                    </a:p>
                  </a:txBody>
                  <a:tcPr marL="57802" marR="57802" marT="36000" marB="36000"/>
                </a:tc>
                <a:tc>
                  <a:txBody>
                    <a:bodyPr/>
                    <a:lstStyle/>
                    <a:p>
                      <a:pPr algn="l">
                        <a:lnSpc>
                          <a:spcPct val="107000"/>
                        </a:lnSpc>
                        <a:spcAft>
                          <a:spcPts val="0"/>
                        </a:spcAft>
                      </a:pPr>
                      <a:r>
                        <a:rPr lang="en-GB" sz="1100" u="sng" dirty="0">
                          <a:effectLst/>
                          <a:latin typeface="Calibri" panose="020F0502020204030204" pitchFamily="34" charset="0"/>
                          <a:ea typeface="Calibri" panose="020F0502020204030204" pitchFamily="34" charset="0"/>
                          <a:cs typeface="Times New Roman" panose="02020603050405020304" pitchFamily="18" charset="0"/>
                        </a:rPr>
                        <a:t>Clarification</a:t>
                      </a:r>
                    </a:p>
                  </a:txBody>
                  <a:tcPr marL="57802" marR="57802" marT="36000" marB="36000"/>
                </a:tc>
                <a:extLst>
                  <a:ext uri="{0D108BD9-81ED-4DB2-BD59-A6C34878D82A}">
                    <a16:rowId xmlns:a16="http://schemas.microsoft.com/office/drawing/2014/main" val="332721127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a:sym typeface="Wingdings" panose="05000000000000000000" pitchFamily="2" charset="2"/>
                        </a:rPr>
                        <a:t>  </a:t>
                      </a:r>
                      <a:endParaRPr lang="en-GB" sz="1200" b="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what is meant by a wired and wireless network</a:t>
                      </a:r>
                    </a:p>
                  </a:txBody>
                  <a:tcPr marL="57802" marR="57802" marT="36000" marB="36000"/>
                </a:tc>
                <a:extLst>
                  <a:ext uri="{0D108BD9-81ED-4DB2-BD59-A6C34878D82A}">
                    <a16:rowId xmlns:a16="http://schemas.microsoft.com/office/drawing/2014/main" val="62233926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latin typeface="+mn-lt"/>
                        </a:rPr>
                        <a:t>I can explain various modes of connection, such as: Ethernet, Wi-Fi</a:t>
                      </a:r>
                      <a:r>
                        <a:rPr lang="en-GB" sz="1100">
                          <a:latin typeface="+mn-lt"/>
                        </a:rPr>
                        <a:t>, Bluetooth</a:t>
                      </a:r>
                      <a:endParaRPr lang="en-GB" sz="1100" dirty="0">
                        <a:latin typeface="+mn-lt"/>
                      </a:endParaRPr>
                    </a:p>
                  </a:txBody>
                  <a:tcPr marL="57802" marR="57802" marT="36000" marB="36000"/>
                </a:tc>
                <a:extLst>
                  <a:ext uri="{0D108BD9-81ED-4DB2-BD59-A6C34878D82A}">
                    <a16:rowId xmlns:a16="http://schemas.microsoft.com/office/drawing/2014/main" val="212317027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latin typeface="+mn-lt"/>
                        </a:rPr>
                        <a:t>I can compare the benefits and drawbacks of wired versus wireless connection</a:t>
                      </a:r>
                    </a:p>
                  </a:txBody>
                  <a:tcPr marL="57802" marR="57802" marT="36000" marB="36000"/>
                </a:tc>
                <a:extLst>
                  <a:ext uri="{0D108BD9-81ED-4DB2-BD59-A6C34878D82A}">
                    <a16:rowId xmlns:a16="http://schemas.microsoft.com/office/drawing/2014/main" val="83541895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latin typeface="+mn-lt"/>
                        </a:rPr>
                        <a:t>I can recommend one or more connections for a given scenario</a:t>
                      </a:r>
                    </a:p>
                  </a:txBody>
                  <a:tcPr marL="57802" marR="57802" marT="36000" marB="36000"/>
                </a:tc>
                <a:extLst>
                  <a:ext uri="{0D108BD9-81ED-4DB2-BD59-A6C34878D82A}">
                    <a16:rowId xmlns:a16="http://schemas.microsoft.com/office/drawing/2014/main" val="350296711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u="none" dirty="0">
                          <a:effectLst/>
                          <a:latin typeface="+mn-lt"/>
                          <a:ea typeface="Calibri" panose="020F0502020204030204" pitchFamily="34" charset="0"/>
                          <a:cs typeface="Times New Roman" panose="02020603050405020304" pitchFamily="18" charset="0"/>
                        </a:rPr>
                        <a:t>I can explain what network encryption is</a:t>
                      </a:r>
                    </a:p>
                  </a:txBody>
                  <a:tcPr marL="57802" marR="57802" marT="36000" marB="36000"/>
                </a:tc>
                <a:extLst>
                  <a:ext uri="{0D108BD9-81ED-4DB2-BD59-A6C34878D82A}">
                    <a16:rowId xmlns:a16="http://schemas.microsoft.com/office/drawing/2014/main" val="83079782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mn-lt"/>
                          <a:ea typeface="Calibri" panose="020F0502020204030204" pitchFamily="34" charset="0"/>
                          <a:cs typeface="Times New Roman" panose="02020603050405020304" pitchFamily="18" charset="0"/>
                        </a:rPr>
                        <a:t>I can explain what IP addressing is along with the IP address formats IPv4 and IPv6</a:t>
                      </a:r>
                    </a:p>
                  </a:txBody>
                  <a:tcPr marL="57802" marR="57802" marT="36000" marB="36000"/>
                </a:tc>
                <a:extLst>
                  <a:ext uri="{0D108BD9-81ED-4DB2-BD59-A6C34878D82A}">
                    <a16:rowId xmlns:a16="http://schemas.microsoft.com/office/drawing/2014/main" val="236950108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mn-lt"/>
                          <a:ea typeface="Calibri" panose="020F0502020204030204" pitchFamily="34" charset="0"/>
                          <a:cs typeface="Times New Roman" panose="02020603050405020304" pitchFamily="18" charset="0"/>
                        </a:rPr>
                        <a:t>I can explain what a MAC address is</a:t>
                      </a:r>
                    </a:p>
                  </a:txBody>
                  <a:tcPr marL="57802" marR="57802" marT="36000" marB="36000"/>
                </a:tc>
                <a:extLst>
                  <a:ext uri="{0D108BD9-81ED-4DB2-BD59-A6C34878D82A}">
                    <a16:rowId xmlns:a16="http://schemas.microsoft.com/office/drawing/2014/main" val="2371729689"/>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latin typeface="+mn-lt"/>
                        </a:rPr>
                        <a:t>I can explain the principle of a standard to provide rules for areas of computing</a:t>
                      </a:r>
                    </a:p>
                  </a:txBody>
                  <a:tcPr marL="57802" marR="57802" marT="36000" marB="36000"/>
                </a:tc>
                <a:extLst>
                  <a:ext uri="{0D108BD9-81ED-4DB2-BD59-A6C34878D82A}">
                    <a16:rowId xmlns:a16="http://schemas.microsoft.com/office/drawing/2014/main" val="260786813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TCP/IP protocol col</a:t>
                      </a:r>
                    </a:p>
                  </a:txBody>
                  <a:tcPr marL="57802" marR="57802" marT="36000" marB="36000"/>
                </a:tc>
                <a:extLst>
                  <a:ext uri="{0D108BD9-81ED-4DB2-BD59-A6C34878D82A}">
                    <a16:rowId xmlns:a16="http://schemas.microsoft.com/office/drawing/2014/main" val="56380685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HTTP &amp; HTTPS protocol is</a:t>
                      </a:r>
                    </a:p>
                  </a:txBody>
                  <a:tcPr marL="57802" marR="57802" marT="36000" marB="36000"/>
                </a:tc>
                <a:extLst>
                  <a:ext uri="{0D108BD9-81ED-4DB2-BD59-A6C34878D82A}">
                    <a16:rowId xmlns:a16="http://schemas.microsoft.com/office/drawing/2014/main" val="268533327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FTP protocol is</a:t>
                      </a:r>
                    </a:p>
                  </a:txBody>
                  <a:tcPr marL="57802" marR="57802" marT="36000" marB="36000"/>
                </a:tc>
                <a:extLst>
                  <a:ext uri="{0D108BD9-81ED-4DB2-BD59-A6C34878D82A}">
                    <a16:rowId xmlns:a16="http://schemas.microsoft.com/office/drawing/2014/main" val="1006215415"/>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POP protocol is</a:t>
                      </a:r>
                    </a:p>
                  </a:txBody>
                  <a:tcPr marL="57802" marR="57802" marT="36000" marB="36000"/>
                </a:tc>
                <a:extLst>
                  <a:ext uri="{0D108BD9-81ED-4DB2-BD59-A6C34878D82A}">
                    <a16:rowId xmlns:a16="http://schemas.microsoft.com/office/drawing/2014/main" val="4135352214"/>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what the SMTP &amp; IMAP protocol is</a:t>
                      </a:r>
                    </a:p>
                  </a:txBody>
                  <a:tcPr marL="57802" marR="57802" marT="36000" marB="36000"/>
                </a:tc>
                <a:extLst>
                  <a:ext uri="{0D108BD9-81ED-4DB2-BD59-A6C34878D82A}">
                    <a16:rowId xmlns:a16="http://schemas.microsoft.com/office/drawing/2014/main" val="145310833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concept of layers</a:t>
                      </a:r>
                    </a:p>
                  </a:txBody>
                  <a:tcPr marL="57802" marR="57802" marT="36000" marB="36000"/>
                </a:tc>
                <a:extLst>
                  <a:ext uri="{0D108BD9-81ED-4DB2-BD59-A6C34878D82A}">
                    <a16:rowId xmlns:a16="http://schemas.microsoft.com/office/drawing/2014/main" val="200127213"/>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 revision focus will need to be:</a:t>
                      </a:r>
                    </a:p>
                  </a:txBody>
                  <a:tcPr marL="57802" marR="57802" marT="36000" marB="36000" anchor="ctr">
                    <a:solidFill>
                      <a:schemeClr val="bg1"/>
                    </a:solidFill>
                  </a:tcPr>
                </a:tc>
                <a:tc hMerge="1">
                  <a:txBody>
                    <a:bodyPr/>
                    <a:lstStyle/>
                    <a:p>
                      <a:pPr algn="l">
                        <a:lnSpc>
                          <a:spcPct val="107000"/>
                        </a:lnSpc>
                        <a:spcAft>
                          <a:spcPts val="0"/>
                        </a:spcAft>
                      </a:pP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3134143462"/>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hMerge="1">
                  <a:txBody>
                    <a:bodyPr/>
                    <a:lstStyle/>
                    <a:p>
                      <a:endParaRPr lang="en-GB" dirty="0"/>
                    </a:p>
                  </a:txBody>
                  <a:tcPr/>
                </a:tc>
                <a:extLst>
                  <a:ext uri="{0D108BD9-81ED-4DB2-BD59-A6C34878D82A}">
                    <a16:rowId xmlns:a16="http://schemas.microsoft.com/office/drawing/2014/main" val="1311515161"/>
                  </a:ext>
                </a:extLst>
              </a:tr>
            </a:tbl>
          </a:graphicData>
        </a:graphic>
      </p:graphicFrame>
    </p:spTree>
    <p:extLst>
      <p:ext uri="{BB962C8B-B14F-4D97-AF65-F5344CB8AC3E}">
        <p14:creationId xmlns:p14="http://schemas.microsoft.com/office/powerpoint/2010/main" val="82479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advantages and disadvantages of networks</a:t>
            </a:r>
          </a:p>
        </p:txBody>
      </p:sp>
      <p:sp>
        <p:nvSpPr>
          <p:cNvPr id="50" name="TextBox 49"/>
          <p:cNvSpPr txBox="1"/>
          <p:nvPr/>
        </p:nvSpPr>
        <p:spPr>
          <a:xfrm>
            <a:off x="319178" y="1358136"/>
            <a:ext cx="2281394" cy="261610"/>
          </a:xfrm>
          <a:prstGeom prst="rect">
            <a:avLst/>
          </a:prstGeom>
          <a:noFill/>
        </p:spPr>
        <p:txBody>
          <a:bodyPr wrap="none" rtlCol="0">
            <a:spAutoFit/>
          </a:bodyPr>
          <a:lstStyle/>
          <a:p>
            <a:r>
              <a:rPr lang="en-GB" sz="1100" dirty="0"/>
              <a:t>The advantages of networks include:</a:t>
            </a:r>
          </a:p>
        </p:txBody>
      </p:sp>
      <p:sp>
        <p:nvSpPr>
          <p:cNvPr id="51" name="Rectangle 50"/>
          <p:cNvSpPr/>
          <p:nvPr/>
        </p:nvSpPr>
        <p:spPr>
          <a:xfrm>
            <a:off x="2760872" y="1358136"/>
            <a:ext cx="6648598" cy="108974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Sharing files</a:t>
            </a:r>
          </a:p>
          <a:p>
            <a:pPr marL="171450" indent="-171450">
              <a:buFont typeface="Arial" panose="020B0604020202020204" pitchFamily="34" charset="0"/>
              <a:buChar char="•"/>
            </a:pPr>
            <a:r>
              <a:rPr lang="en-GB" sz="1100" dirty="0">
                <a:solidFill>
                  <a:schemeClr val="tx1"/>
                </a:solidFill>
              </a:rPr>
              <a:t>Sharing peripherals</a:t>
            </a:r>
          </a:p>
          <a:p>
            <a:pPr marL="171450" indent="-171450">
              <a:buFont typeface="Arial" panose="020B0604020202020204" pitchFamily="34" charset="0"/>
              <a:buChar char="•"/>
            </a:pPr>
            <a:r>
              <a:rPr lang="en-GB" sz="1100" dirty="0">
                <a:solidFill>
                  <a:schemeClr val="tx1"/>
                </a:solidFill>
              </a:rPr>
              <a:t>Accessing files from any computer</a:t>
            </a:r>
          </a:p>
        </p:txBody>
      </p:sp>
      <p:sp>
        <p:nvSpPr>
          <p:cNvPr id="63" name="TextBox 62"/>
          <p:cNvSpPr txBox="1"/>
          <p:nvPr/>
        </p:nvSpPr>
        <p:spPr>
          <a:xfrm>
            <a:off x="319178" y="3703129"/>
            <a:ext cx="2441694" cy="261610"/>
          </a:xfrm>
          <a:prstGeom prst="rect">
            <a:avLst/>
          </a:prstGeom>
          <a:noFill/>
        </p:spPr>
        <p:txBody>
          <a:bodyPr wrap="none" rtlCol="0">
            <a:spAutoFit/>
          </a:bodyPr>
          <a:lstStyle/>
          <a:p>
            <a:r>
              <a:rPr lang="en-GB" sz="1100" dirty="0"/>
              <a:t>The disadvantages of networks include:</a:t>
            </a:r>
          </a:p>
        </p:txBody>
      </p:sp>
      <p:sp>
        <p:nvSpPr>
          <p:cNvPr id="64" name="Rectangle 63"/>
          <p:cNvSpPr/>
          <p:nvPr/>
        </p:nvSpPr>
        <p:spPr>
          <a:xfrm>
            <a:off x="2760872" y="3703128"/>
            <a:ext cx="6648598" cy="109080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GB" sz="1100" dirty="0">
                <a:solidFill>
                  <a:schemeClr val="tx1"/>
                </a:solidFill>
              </a:rPr>
              <a:t>Increased security risk</a:t>
            </a:r>
          </a:p>
          <a:p>
            <a:pPr marL="171450" indent="-171450">
              <a:buFont typeface="Arial" panose="020B0604020202020204" pitchFamily="34" charset="0"/>
              <a:buChar char="•"/>
            </a:pPr>
            <a:r>
              <a:rPr lang="en-GB" sz="1100" dirty="0">
                <a:solidFill>
                  <a:schemeClr val="tx1"/>
                </a:solidFill>
              </a:rPr>
              <a:t>Malware and viruses travel easily</a:t>
            </a:r>
          </a:p>
          <a:p>
            <a:pPr marL="171450" indent="-171450">
              <a:buFont typeface="Arial" panose="020B0604020202020204" pitchFamily="34" charset="0"/>
              <a:buChar char="•"/>
            </a:pPr>
            <a:r>
              <a:rPr lang="en-GB" sz="1100" dirty="0">
                <a:solidFill>
                  <a:schemeClr val="tx1"/>
                </a:solidFill>
              </a:rPr>
              <a:t>Computers may slow down with lots </a:t>
            </a:r>
            <a:r>
              <a:rPr lang="en-GB" sz="1100">
                <a:solidFill>
                  <a:schemeClr val="tx1"/>
                </a:solidFill>
              </a:rPr>
              <a:t>of traffic</a:t>
            </a:r>
            <a:endParaRPr lang="en-GB" sz="1100" dirty="0">
              <a:solidFill>
                <a:schemeClr val="tx1"/>
              </a:solidFill>
            </a:endParaRPr>
          </a:p>
        </p:txBody>
      </p:sp>
    </p:spTree>
    <p:extLst>
      <p:ext uri="{BB962C8B-B14F-4D97-AF65-F5344CB8AC3E}">
        <p14:creationId xmlns:p14="http://schemas.microsoft.com/office/powerpoint/2010/main" val="36381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Factors that affect the performance of networks</a:t>
            </a:r>
          </a:p>
        </p:txBody>
      </p:sp>
      <p:sp>
        <p:nvSpPr>
          <p:cNvPr id="8" name="Rectangle 7"/>
          <p:cNvSpPr/>
          <p:nvPr/>
        </p:nvSpPr>
        <p:spPr>
          <a:xfrm>
            <a:off x="319178" y="1414677"/>
            <a:ext cx="162620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Number of users</a:t>
            </a:r>
          </a:p>
        </p:txBody>
      </p:sp>
      <p:sp>
        <p:nvSpPr>
          <p:cNvPr id="9" name="Rectangle 8"/>
          <p:cNvSpPr/>
          <p:nvPr/>
        </p:nvSpPr>
        <p:spPr>
          <a:xfrm>
            <a:off x="2743200" y="1414677"/>
            <a:ext cx="681486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More users mean more bandwidth used so error rate increases so slower overall.</a:t>
            </a:r>
          </a:p>
        </p:txBody>
      </p:sp>
      <p:sp>
        <p:nvSpPr>
          <p:cNvPr id="10" name="Rectangle 9"/>
          <p:cNvSpPr/>
          <p:nvPr/>
        </p:nvSpPr>
        <p:spPr>
          <a:xfrm>
            <a:off x="319178" y="2107851"/>
            <a:ext cx="162620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Error rate</a:t>
            </a:r>
          </a:p>
        </p:txBody>
      </p:sp>
      <p:sp>
        <p:nvSpPr>
          <p:cNvPr id="11" name="Rectangle 10"/>
          <p:cNvSpPr/>
          <p:nvPr/>
        </p:nvSpPr>
        <p:spPr>
          <a:xfrm>
            <a:off x="319178" y="2801025"/>
            <a:ext cx="162620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Transmission media</a:t>
            </a:r>
          </a:p>
        </p:txBody>
      </p:sp>
      <p:sp>
        <p:nvSpPr>
          <p:cNvPr id="12" name="Rectangle 11"/>
          <p:cNvSpPr/>
          <p:nvPr/>
        </p:nvSpPr>
        <p:spPr>
          <a:xfrm>
            <a:off x="319178" y="3494197"/>
            <a:ext cx="162620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Bandwidth</a:t>
            </a:r>
          </a:p>
        </p:txBody>
      </p:sp>
      <p:sp>
        <p:nvSpPr>
          <p:cNvPr id="13" name="Rectangle 12"/>
          <p:cNvSpPr/>
          <p:nvPr/>
        </p:nvSpPr>
        <p:spPr>
          <a:xfrm>
            <a:off x="2743200" y="2107851"/>
            <a:ext cx="681486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Higher error rate means data needs to be sent more times so slower overall.</a:t>
            </a:r>
          </a:p>
        </p:txBody>
      </p:sp>
      <p:sp>
        <p:nvSpPr>
          <p:cNvPr id="14" name="Rectangle 13"/>
          <p:cNvSpPr/>
          <p:nvPr/>
        </p:nvSpPr>
        <p:spPr>
          <a:xfrm>
            <a:off x="2743200" y="2801024"/>
            <a:ext cx="681486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Wired connections have higher bandwidth than wireless.</a:t>
            </a:r>
          </a:p>
          <a:p>
            <a:r>
              <a:rPr lang="en-GB" sz="1100" dirty="0">
                <a:solidFill>
                  <a:schemeClr val="tx1"/>
                </a:solidFill>
              </a:rPr>
              <a:t>Fibre optics have a higher bandwidth than copper.</a:t>
            </a:r>
          </a:p>
        </p:txBody>
      </p:sp>
      <p:sp>
        <p:nvSpPr>
          <p:cNvPr id="15" name="Rectangle 14"/>
          <p:cNvSpPr/>
          <p:nvPr/>
        </p:nvSpPr>
        <p:spPr>
          <a:xfrm>
            <a:off x="2743200" y="3494197"/>
            <a:ext cx="681486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 lower bandwidth means less data that can be transmitted at once so the connection is </a:t>
            </a:r>
            <a:r>
              <a:rPr lang="en-GB" sz="1100">
                <a:solidFill>
                  <a:schemeClr val="tx1"/>
                </a:solidFill>
              </a:rPr>
              <a:t>slower overall.</a:t>
            </a:r>
            <a:endParaRPr lang="en-GB" sz="1100" dirty="0">
              <a:solidFill>
                <a:schemeClr val="tx1"/>
              </a:solidFill>
            </a:endParaRPr>
          </a:p>
        </p:txBody>
      </p:sp>
      <p:sp>
        <p:nvSpPr>
          <p:cNvPr id="16" name="Rectangle 15"/>
          <p:cNvSpPr/>
          <p:nvPr/>
        </p:nvSpPr>
        <p:spPr>
          <a:xfrm>
            <a:off x="319178" y="4187369"/>
            <a:ext cx="162620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Latency</a:t>
            </a:r>
          </a:p>
        </p:txBody>
      </p:sp>
      <p:sp>
        <p:nvSpPr>
          <p:cNvPr id="17" name="Rectangle 16"/>
          <p:cNvSpPr/>
          <p:nvPr/>
        </p:nvSpPr>
        <p:spPr>
          <a:xfrm>
            <a:off x="2743200" y="4187369"/>
            <a:ext cx="681486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Higher latency means higher delay so slower connection.</a:t>
            </a:r>
          </a:p>
        </p:txBody>
      </p:sp>
      <p:grpSp>
        <p:nvGrpSpPr>
          <p:cNvPr id="25" name="Group 24"/>
          <p:cNvGrpSpPr/>
          <p:nvPr/>
        </p:nvGrpSpPr>
        <p:grpSpPr>
          <a:xfrm>
            <a:off x="2118974" y="1414676"/>
            <a:ext cx="445255" cy="437882"/>
            <a:chOff x="2101556" y="1414676"/>
            <a:chExt cx="445255" cy="43788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556" y="1414677"/>
              <a:ext cx="235158" cy="437881"/>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653" y="1414676"/>
              <a:ext cx="235158" cy="437881"/>
            </a:xfrm>
            <a:prstGeom prst="rect">
              <a:avLst/>
            </a:prstGeom>
          </p:spPr>
        </p:pic>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306" y="2107848"/>
            <a:ext cx="437884" cy="43788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803" y="2801020"/>
            <a:ext cx="539538" cy="437886"/>
          </a:xfrm>
          <a:prstGeom prst="rect">
            <a:avLst/>
          </a:prstGeom>
        </p:spPr>
      </p:pic>
      <p:grpSp>
        <p:nvGrpSpPr>
          <p:cNvPr id="28" name="Group 27"/>
          <p:cNvGrpSpPr/>
          <p:nvPr/>
        </p:nvGrpSpPr>
        <p:grpSpPr>
          <a:xfrm>
            <a:off x="2087347" y="3494194"/>
            <a:ext cx="503867" cy="437884"/>
            <a:chOff x="2113474" y="3494194"/>
            <a:chExt cx="503867" cy="437884"/>
          </a:xfrm>
        </p:grpSpPr>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474" y="3494194"/>
              <a:ext cx="437884" cy="437884"/>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3140" y="3666310"/>
              <a:ext cx="214201" cy="265768"/>
            </a:xfrm>
            <a:prstGeom prst="rect">
              <a:avLst/>
            </a:prstGeom>
          </p:spPr>
        </p:pic>
      </p:gr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0892" y="4187368"/>
            <a:ext cx="437884" cy="437884"/>
          </a:xfrm>
          <a:prstGeom prst="rect">
            <a:avLst/>
          </a:prstGeom>
        </p:spPr>
      </p:pic>
    </p:spTree>
    <p:extLst>
      <p:ext uri="{BB962C8B-B14F-4D97-AF65-F5344CB8AC3E}">
        <p14:creationId xmlns:p14="http://schemas.microsoft.com/office/powerpoint/2010/main" val="398065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different roles of computers in a client-server and a peer-to-peer network</a:t>
            </a:r>
          </a:p>
        </p:txBody>
      </p:sp>
      <p:sp>
        <p:nvSpPr>
          <p:cNvPr id="9" name="Rectangle 8"/>
          <p:cNvSpPr/>
          <p:nvPr/>
        </p:nvSpPr>
        <p:spPr>
          <a:xfrm>
            <a:off x="319178" y="2389814"/>
            <a:ext cx="4239187" cy="2575475"/>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100" dirty="0">
              <a:solidFill>
                <a:schemeClr val="tx1"/>
              </a:solidFill>
            </a:endParaRPr>
          </a:p>
        </p:txBody>
      </p:sp>
      <p:sp>
        <p:nvSpPr>
          <p:cNvPr id="10" name="Rectangle 9"/>
          <p:cNvSpPr/>
          <p:nvPr/>
        </p:nvSpPr>
        <p:spPr>
          <a:xfrm>
            <a:off x="5318881" y="2387423"/>
            <a:ext cx="4239187" cy="2575475"/>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100" dirty="0">
              <a:solidFill>
                <a:schemeClr val="tx1"/>
              </a:solidFill>
            </a:endParaRPr>
          </a:p>
        </p:txBody>
      </p:sp>
      <p:sp>
        <p:nvSpPr>
          <p:cNvPr id="31" name="TextBox 30"/>
          <p:cNvSpPr txBox="1"/>
          <p:nvPr/>
        </p:nvSpPr>
        <p:spPr>
          <a:xfrm>
            <a:off x="319178" y="1358136"/>
            <a:ext cx="7855035" cy="261610"/>
          </a:xfrm>
          <a:prstGeom prst="rect">
            <a:avLst/>
          </a:prstGeom>
          <a:noFill/>
        </p:spPr>
        <p:txBody>
          <a:bodyPr wrap="none" rtlCol="0">
            <a:spAutoFit/>
          </a:bodyPr>
          <a:lstStyle/>
          <a:p>
            <a:r>
              <a:rPr lang="en-GB" sz="1100" dirty="0"/>
              <a:t>Both local area networks and wide area networks can operate as either a client-server or a peer-to-peer approach when sharing data. </a:t>
            </a:r>
          </a:p>
        </p:txBody>
      </p:sp>
      <p:sp>
        <p:nvSpPr>
          <p:cNvPr id="42" name="Rectangle 41"/>
          <p:cNvSpPr/>
          <p:nvPr/>
        </p:nvSpPr>
        <p:spPr>
          <a:xfrm>
            <a:off x="319177" y="1784644"/>
            <a:ext cx="4239187"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Client Server</a:t>
            </a:r>
          </a:p>
        </p:txBody>
      </p:sp>
      <p:sp>
        <p:nvSpPr>
          <p:cNvPr id="43" name="Rectangle 42"/>
          <p:cNvSpPr/>
          <p:nvPr/>
        </p:nvSpPr>
        <p:spPr>
          <a:xfrm>
            <a:off x="5318881" y="1780448"/>
            <a:ext cx="4239187"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Peer to Peer</a:t>
            </a:r>
          </a:p>
        </p:txBody>
      </p:sp>
      <p:sp>
        <p:nvSpPr>
          <p:cNvPr id="56" name="Rectangle 55"/>
          <p:cNvSpPr/>
          <p:nvPr/>
        </p:nvSpPr>
        <p:spPr>
          <a:xfrm>
            <a:off x="319177" y="5116391"/>
            <a:ext cx="4239187" cy="131390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a:p>
            <a:pPr marL="171450" indent="-171450">
              <a:buFont typeface="Arial" panose="020B0604020202020204" pitchFamily="34" charset="0"/>
              <a:buChar char="•"/>
            </a:pPr>
            <a:r>
              <a:rPr lang="en-GB" sz="1100" dirty="0">
                <a:solidFill>
                  <a:schemeClr val="tx1"/>
                </a:solidFill>
              </a:rPr>
              <a:t>Server handles security, updates, peripherals and requests.</a:t>
            </a:r>
          </a:p>
          <a:p>
            <a:pPr marL="171450" indent="-171450">
              <a:buFont typeface="Arial" panose="020B0604020202020204" pitchFamily="34" charset="0"/>
              <a:buChar char="•"/>
            </a:pPr>
            <a:r>
              <a:rPr lang="en-GB" sz="1100" dirty="0">
                <a:solidFill>
                  <a:schemeClr val="tx1"/>
                </a:solidFill>
              </a:rPr>
              <a:t>Client sends requests to the server and receives data back.</a:t>
            </a:r>
          </a:p>
        </p:txBody>
      </p:sp>
      <p:sp>
        <p:nvSpPr>
          <p:cNvPr id="57" name="Rectangle 56"/>
          <p:cNvSpPr/>
          <p:nvPr/>
        </p:nvSpPr>
        <p:spPr>
          <a:xfrm>
            <a:off x="5318881" y="5116391"/>
            <a:ext cx="4239187" cy="131390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a:p>
            <a:pPr marL="171450" indent="-171450">
              <a:buFont typeface="Arial" panose="020B0604020202020204" pitchFamily="34" charset="0"/>
              <a:buChar char="•"/>
            </a:pPr>
            <a:r>
              <a:rPr lang="en-GB" sz="1100" dirty="0">
                <a:solidFill>
                  <a:schemeClr val="tx1"/>
                </a:solidFill>
              </a:rPr>
              <a:t>Peers are responsible for their own security, updates and peripherals.</a:t>
            </a:r>
          </a:p>
          <a:p>
            <a:pPr marL="171450" indent="-171450">
              <a:buFont typeface="Arial" panose="020B0604020202020204" pitchFamily="34" charset="0"/>
              <a:buChar char="•"/>
            </a:pPr>
            <a:r>
              <a:rPr lang="en-GB" sz="1100" dirty="0">
                <a:solidFill>
                  <a:schemeClr val="tx1"/>
                </a:solidFill>
              </a:rPr>
              <a:t>Peers can communicate with each other.</a:t>
            </a:r>
          </a:p>
        </p:txBody>
      </p:sp>
      <p:grpSp>
        <p:nvGrpSpPr>
          <p:cNvPr id="4" name="Group 3"/>
          <p:cNvGrpSpPr/>
          <p:nvPr/>
        </p:nvGrpSpPr>
        <p:grpSpPr>
          <a:xfrm>
            <a:off x="996900" y="2726874"/>
            <a:ext cx="2854809" cy="1889493"/>
            <a:chOff x="996900" y="2726874"/>
            <a:chExt cx="2854809" cy="1889493"/>
          </a:xfrm>
        </p:grpSpPr>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2081032" y="4098755"/>
              <a:ext cx="650751" cy="517612"/>
            </a:xfrm>
            <a:prstGeom prst="rect">
              <a:avLst/>
            </a:prstGeom>
            <a:noFill/>
            <a:ln>
              <a:noFill/>
            </a:ln>
          </p:spPr>
        </p:pic>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996900" y="3423030"/>
              <a:ext cx="650751" cy="517612"/>
            </a:xfrm>
            <a:prstGeom prst="rect">
              <a:avLst/>
            </a:prstGeom>
            <a:noFill/>
            <a:ln>
              <a:noFill/>
            </a:ln>
          </p:spPr>
        </p:pic>
        <p:pic>
          <p:nvPicPr>
            <p:cNvPr id="14" name="Picture 13"/>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3200958" y="3423030"/>
              <a:ext cx="650751" cy="517612"/>
            </a:xfrm>
            <a:prstGeom prst="rect">
              <a:avLst/>
            </a:prstGeom>
            <a:noFill/>
            <a:ln>
              <a:noFill/>
            </a:ln>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2792" y="3614900"/>
              <a:ext cx="652815" cy="133872"/>
            </a:xfrm>
            <a:prstGeom prst="rect">
              <a:avLst/>
            </a:prstGeom>
          </p:spPr>
        </p:pic>
        <p:cxnSp>
          <p:nvCxnSpPr>
            <p:cNvPr id="16" name="Straight Connector 15"/>
            <p:cNvCxnSpPr>
              <a:stCxn id="15" idx="0"/>
              <a:endCxn id="3" idx="2"/>
            </p:cNvCxnSpPr>
            <p:nvPr/>
          </p:nvCxnSpPr>
          <p:spPr>
            <a:xfrm flipH="1" flipV="1">
              <a:off x="2406406" y="3264917"/>
              <a:ext cx="2794" cy="349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4" idx="1"/>
            </p:cNvCxnSpPr>
            <p:nvPr/>
          </p:nvCxnSpPr>
          <p:spPr>
            <a:xfrm>
              <a:off x="2789973" y="3681836"/>
              <a:ext cx="410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0"/>
              <a:endCxn id="15" idx="2"/>
            </p:cNvCxnSpPr>
            <p:nvPr/>
          </p:nvCxnSpPr>
          <p:spPr>
            <a:xfrm flipV="1">
              <a:off x="2406408" y="3748772"/>
              <a:ext cx="2792" cy="349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3" idx="3"/>
              <a:endCxn id="15" idx="1"/>
            </p:cNvCxnSpPr>
            <p:nvPr/>
          </p:nvCxnSpPr>
          <p:spPr>
            <a:xfrm>
              <a:off x="1647651" y="3681836"/>
              <a:ext cx="435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123349" y="2726874"/>
              <a:ext cx="566115" cy="538043"/>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6975" y="2795062"/>
              <a:ext cx="476116" cy="481526"/>
            </a:xfrm>
            <a:prstGeom prst="rect">
              <a:avLst/>
            </a:prstGeom>
          </p:spPr>
        </p:pic>
        <p:cxnSp>
          <p:nvCxnSpPr>
            <p:cNvPr id="58" name="Straight Connector 57"/>
            <p:cNvCxnSpPr>
              <a:stCxn id="54" idx="3"/>
              <a:endCxn id="15" idx="0"/>
            </p:cNvCxnSpPr>
            <p:nvPr/>
          </p:nvCxnSpPr>
          <p:spPr>
            <a:xfrm>
              <a:off x="1743091" y="3035825"/>
              <a:ext cx="666109" cy="57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026100" y="2690575"/>
            <a:ext cx="2854809" cy="2295124"/>
            <a:chOff x="6026100" y="2690575"/>
            <a:chExt cx="2854809" cy="2295124"/>
          </a:xfrm>
        </p:grpSpPr>
        <p:pic>
          <p:nvPicPr>
            <p:cNvPr id="22" name="Picture 21"/>
            <p:cNvPicPr>
              <a:picLocks noChangeAspect="1"/>
            </p:cNvPicPr>
            <p:nvPr/>
          </p:nvPicPr>
          <p:blipFill>
            <a:blip r:embed="rId8"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111992" y="2690575"/>
              <a:ext cx="650751" cy="517612"/>
            </a:xfrm>
            <a:prstGeom prst="rect">
              <a:avLst/>
            </a:prstGeom>
            <a:noFill/>
            <a:ln>
              <a:noFill/>
            </a:ln>
          </p:spPr>
        </p:pic>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110232" y="4031819"/>
              <a:ext cx="650751" cy="517612"/>
            </a:xfrm>
            <a:prstGeom prst="rect">
              <a:avLst/>
            </a:prstGeom>
            <a:noFill/>
            <a:ln>
              <a:noFill/>
            </a:ln>
          </p:spPr>
        </p:pic>
        <p:pic>
          <p:nvPicPr>
            <p:cNvPr id="24" name="Picture 23"/>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026100" y="3356094"/>
              <a:ext cx="650751" cy="517612"/>
            </a:xfrm>
            <a:prstGeom prst="rect">
              <a:avLst/>
            </a:prstGeom>
            <a:noFill/>
            <a:ln>
              <a:noFill/>
            </a:ln>
          </p:spPr>
        </p:pic>
        <p:pic>
          <p:nvPicPr>
            <p:cNvPr id="25" name="Picture 24"/>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8230158" y="3356094"/>
              <a:ext cx="650751" cy="517612"/>
            </a:xfrm>
            <a:prstGeom prst="rect">
              <a:avLst/>
            </a:prstGeom>
            <a:noFill/>
            <a:ln>
              <a:noFill/>
            </a:ln>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1992" y="3547964"/>
              <a:ext cx="652815" cy="133872"/>
            </a:xfrm>
            <a:prstGeom prst="rect">
              <a:avLst/>
            </a:prstGeom>
          </p:spPr>
        </p:pic>
        <p:cxnSp>
          <p:nvCxnSpPr>
            <p:cNvPr id="27" name="Straight Connector 26"/>
            <p:cNvCxnSpPr>
              <a:stCxn id="26" idx="0"/>
              <a:endCxn id="22" idx="2"/>
            </p:cNvCxnSpPr>
            <p:nvPr/>
          </p:nvCxnSpPr>
          <p:spPr>
            <a:xfrm flipH="1" flipV="1">
              <a:off x="7437368" y="3208187"/>
              <a:ext cx="1032" cy="339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5" idx="1"/>
            </p:cNvCxnSpPr>
            <p:nvPr/>
          </p:nvCxnSpPr>
          <p:spPr>
            <a:xfrm>
              <a:off x="7819173" y="3614900"/>
              <a:ext cx="4109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0"/>
              <a:endCxn id="26" idx="2"/>
            </p:cNvCxnSpPr>
            <p:nvPr/>
          </p:nvCxnSpPr>
          <p:spPr>
            <a:xfrm flipV="1">
              <a:off x="7435608" y="3681836"/>
              <a:ext cx="2792" cy="349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3"/>
              <a:endCxn id="26" idx="1"/>
            </p:cNvCxnSpPr>
            <p:nvPr/>
          </p:nvCxnSpPr>
          <p:spPr>
            <a:xfrm>
              <a:off x="6676851" y="3614900"/>
              <a:ext cx="435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24" idx="3"/>
              <a:endCxn id="22" idx="1"/>
            </p:cNvCxnSpPr>
            <p:nvPr/>
          </p:nvCxnSpPr>
          <p:spPr>
            <a:xfrm flipV="1">
              <a:off x="6676851" y="2949381"/>
              <a:ext cx="435141" cy="6655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24" idx="3"/>
              <a:endCxn id="23" idx="1"/>
            </p:cNvCxnSpPr>
            <p:nvPr/>
          </p:nvCxnSpPr>
          <p:spPr>
            <a:xfrm>
              <a:off x="6676851" y="3614900"/>
              <a:ext cx="433381" cy="6757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3"/>
              <a:endCxn id="25" idx="1"/>
            </p:cNvCxnSpPr>
            <p:nvPr/>
          </p:nvCxnSpPr>
          <p:spPr>
            <a:xfrm>
              <a:off x="7762743" y="2949381"/>
              <a:ext cx="467415" cy="6655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5" idx="1"/>
              <a:endCxn id="23" idx="3"/>
            </p:cNvCxnSpPr>
            <p:nvPr/>
          </p:nvCxnSpPr>
          <p:spPr>
            <a:xfrm flipH="1">
              <a:off x="7760983" y="3614900"/>
              <a:ext cx="469175" cy="6757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593394" y="4616367"/>
              <a:ext cx="184731" cy="369332"/>
            </a:xfrm>
            <a:prstGeom prst="rect">
              <a:avLst/>
            </a:prstGeom>
            <a:noFill/>
          </p:spPr>
          <p:txBody>
            <a:bodyPr wrap="none" rtlCol="0">
              <a:spAutoFit/>
            </a:bodyPr>
            <a:lstStyle/>
            <a:p>
              <a:endParaRPr lang="en-GB" dirty="0"/>
            </a:p>
          </p:txBody>
        </p:sp>
        <p:sp>
          <p:nvSpPr>
            <p:cNvPr id="41" name="TextBox 40"/>
            <p:cNvSpPr txBox="1"/>
            <p:nvPr/>
          </p:nvSpPr>
          <p:spPr>
            <a:xfrm rot="18238425">
              <a:off x="7364670" y="4045668"/>
              <a:ext cx="1165192" cy="246221"/>
            </a:xfrm>
            <a:prstGeom prst="rect">
              <a:avLst/>
            </a:prstGeom>
            <a:noFill/>
            <a:ln>
              <a:noFill/>
            </a:ln>
          </p:spPr>
          <p:txBody>
            <a:bodyPr wrap="square" rtlCol="0">
              <a:spAutoFit/>
            </a:bodyPr>
            <a:lstStyle/>
            <a:p>
              <a:pPr algn="ctr"/>
              <a:r>
                <a:rPr lang="en-GB" sz="1000" dirty="0">
                  <a:solidFill>
                    <a:srgbClr val="99CCFF"/>
                  </a:solidFill>
                </a:rPr>
                <a:t>Logical connection</a:t>
              </a:r>
            </a:p>
          </p:txBody>
        </p:sp>
        <p:cxnSp>
          <p:nvCxnSpPr>
            <p:cNvPr id="38" name="Straight Connector 37"/>
            <p:cNvCxnSpPr>
              <a:stCxn id="24" idx="3"/>
            </p:cNvCxnSpPr>
            <p:nvPr/>
          </p:nvCxnSpPr>
          <p:spPr>
            <a:xfrm>
              <a:off x="6676851" y="3614900"/>
              <a:ext cx="149736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2" idx="2"/>
              <a:endCxn id="23" idx="0"/>
            </p:cNvCxnSpPr>
            <p:nvPr/>
          </p:nvCxnSpPr>
          <p:spPr>
            <a:xfrm flipH="1">
              <a:off x="7435608" y="3208187"/>
              <a:ext cx="1760" cy="823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8494" y="2726874"/>
              <a:ext cx="476116" cy="481526"/>
            </a:xfrm>
            <a:prstGeom prst="rect">
              <a:avLst/>
            </a:prstGeom>
          </p:spPr>
        </p:pic>
        <p:cxnSp>
          <p:nvCxnSpPr>
            <p:cNvPr id="62" name="Straight Connector 61"/>
            <p:cNvCxnSpPr>
              <a:stCxn id="61" idx="2"/>
              <a:endCxn id="24" idx="0"/>
            </p:cNvCxnSpPr>
            <p:nvPr/>
          </p:nvCxnSpPr>
          <p:spPr>
            <a:xfrm flipH="1">
              <a:off x="6351476" y="3208400"/>
              <a:ext cx="5076" cy="1476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E0E4DEB-2D7E-4B2F-B7EA-25E9C9B5D45A}"/>
              </a:ext>
            </a:extLst>
          </p:cNvPr>
          <p:cNvSpPr txBox="1"/>
          <p:nvPr/>
        </p:nvSpPr>
        <p:spPr>
          <a:xfrm>
            <a:off x="1977081" y="2387423"/>
            <a:ext cx="812892" cy="369332"/>
          </a:xfrm>
          <a:prstGeom prst="rect">
            <a:avLst/>
          </a:prstGeom>
          <a:noFill/>
        </p:spPr>
        <p:txBody>
          <a:bodyPr wrap="square" rtlCol="0">
            <a:spAutoFit/>
          </a:bodyPr>
          <a:lstStyle/>
          <a:p>
            <a:r>
              <a:rPr lang="en-GB" dirty="0"/>
              <a:t>Server</a:t>
            </a:r>
          </a:p>
        </p:txBody>
      </p:sp>
      <p:sp>
        <p:nvSpPr>
          <p:cNvPr id="8" name="TextBox 7">
            <a:extLst>
              <a:ext uri="{FF2B5EF4-FFF2-40B4-BE49-F238E27FC236}">
                <a16:creationId xmlns:a16="http://schemas.microsoft.com/office/drawing/2014/main" id="{B93901FF-DB5D-4F74-B26D-7534DC3EF0EF}"/>
              </a:ext>
            </a:extLst>
          </p:cNvPr>
          <p:cNvSpPr txBox="1"/>
          <p:nvPr/>
        </p:nvSpPr>
        <p:spPr>
          <a:xfrm>
            <a:off x="1977081" y="4549431"/>
            <a:ext cx="933530" cy="369332"/>
          </a:xfrm>
          <a:prstGeom prst="rect">
            <a:avLst/>
          </a:prstGeom>
          <a:noFill/>
        </p:spPr>
        <p:txBody>
          <a:bodyPr wrap="square" rtlCol="0">
            <a:spAutoFit/>
          </a:bodyPr>
          <a:lstStyle/>
          <a:p>
            <a:r>
              <a:rPr lang="en-GB" dirty="0"/>
              <a:t>Client</a:t>
            </a:r>
          </a:p>
        </p:txBody>
      </p:sp>
      <p:sp>
        <p:nvSpPr>
          <p:cNvPr id="11" name="TextBox 10">
            <a:extLst>
              <a:ext uri="{FF2B5EF4-FFF2-40B4-BE49-F238E27FC236}">
                <a16:creationId xmlns:a16="http://schemas.microsoft.com/office/drawing/2014/main" id="{E2B34704-7CEE-4A6B-B773-3DB1A6343FC0}"/>
              </a:ext>
            </a:extLst>
          </p:cNvPr>
          <p:cNvSpPr txBox="1"/>
          <p:nvPr/>
        </p:nvSpPr>
        <p:spPr>
          <a:xfrm>
            <a:off x="6026100" y="3873706"/>
            <a:ext cx="609881" cy="369332"/>
          </a:xfrm>
          <a:prstGeom prst="rect">
            <a:avLst/>
          </a:prstGeom>
          <a:noFill/>
        </p:spPr>
        <p:txBody>
          <a:bodyPr wrap="square" rtlCol="0">
            <a:spAutoFit/>
          </a:bodyPr>
          <a:lstStyle/>
          <a:p>
            <a:r>
              <a:rPr lang="en-GB" dirty="0"/>
              <a:t>Peer</a:t>
            </a:r>
          </a:p>
        </p:txBody>
      </p:sp>
    </p:spTree>
    <p:extLst>
      <p:ext uri="{BB962C8B-B14F-4D97-AF65-F5344CB8AC3E}">
        <p14:creationId xmlns:p14="http://schemas.microsoft.com/office/powerpoint/2010/main" val="828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046775" y="1700981"/>
            <a:ext cx="4637999" cy="5063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206477" y="1700981"/>
            <a:ext cx="4713592" cy="5063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19178" y="757239"/>
            <a:ext cx="9238890" cy="512761"/>
          </a:xfrm>
        </p:spPr>
        <p:txBody>
          <a:bodyPr/>
          <a:lstStyle/>
          <a:p>
            <a:r>
              <a:rPr lang="en-GB" dirty="0"/>
              <a:t>Advantages and disadvantages of client-server and peer-to-peer approaches to data sharing</a:t>
            </a:r>
          </a:p>
        </p:txBody>
      </p:sp>
      <p:sp>
        <p:nvSpPr>
          <p:cNvPr id="50" name="TextBox 49"/>
          <p:cNvSpPr txBox="1"/>
          <p:nvPr/>
        </p:nvSpPr>
        <p:spPr>
          <a:xfrm>
            <a:off x="319178" y="1358136"/>
            <a:ext cx="3445174" cy="261610"/>
          </a:xfrm>
          <a:prstGeom prst="rect">
            <a:avLst/>
          </a:prstGeom>
          <a:noFill/>
        </p:spPr>
        <p:txBody>
          <a:bodyPr wrap="none" rtlCol="0">
            <a:spAutoFit/>
          </a:bodyPr>
          <a:lstStyle/>
          <a:p>
            <a:r>
              <a:rPr lang="en-GB" sz="1100" dirty="0"/>
              <a:t>Green indicates advantages, red indicates disadvantages.</a:t>
            </a:r>
          </a:p>
        </p:txBody>
      </p:sp>
      <p:sp>
        <p:nvSpPr>
          <p:cNvPr id="51" name="Rectangle 50"/>
          <p:cNvSpPr/>
          <p:nvPr/>
        </p:nvSpPr>
        <p:spPr>
          <a:xfrm>
            <a:off x="319177" y="1784644"/>
            <a:ext cx="4469133" cy="43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Client-server model</a:t>
            </a:r>
          </a:p>
        </p:txBody>
      </p:sp>
      <p:sp>
        <p:nvSpPr>
          <p:cNvPr id="55" name="Rectangle 54"/>
          <p:cNvSpPr/>
          <p:nvPr/>
        </p:nvSpPr>
        <p:spPr>
          <a:xfrm>
            <a:off x="5152103" y="1780448"/>
            <a:ext cx="4405965" cy="43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Peer-to-peer model</a:t>
            </a:r>
          </a:p>
        </p:txBody>
      </p:sp>
      <p:sp>
        <p:nvSpPr>
          <p:cNvPr id="59" name="Rectangle 58"/>
          <p:cNvSpPr/>
          <p:nvPr/>
        </p:nvSpPr>
        <p:spPr>
          <a:xfrm>
            <a:off x="319178" y="2389814"/>
            <a:ext cx="4469132" cy="1946641"/>
          </a:xfrm>
          <a:prstGeom prst="rect">
            <a:avLst/>
          </a:prstGeom>
          <a:solidFill>
            <a:srgbClr val="E2F0D9">
              <a:alpha val="30196"/>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dirty="0">
                <a:solidFill>
                  <a:schemeClr val="tx1"/>
                </a:solidFill>
              </a:rPr>
              <a:t>Advantages:</a:t>
            </a:r>
          </a:p>
        </p:txBody>
      </p:sp>
      <p:sp>
        <p:nvSpPr>
          <p:cNvPr id="60" name="Rectangle 59"/>
          <p:cNvSpPr/>
          <p:nvPr/>
        </p:nvSpPr>
        <p:spPr>
          <a:xfrm>
            <a:off x="5152103" y="2387423"/>
            <a:ext cx="4405965" cy="1946641"/>
          </a:xfrm>
          <a:prstGeom prst="rect">
            <a:avLst/>
          </a:prstGeom>
          <a:solidFill>
            <a:srgbClr val="E2F0D9">
              <a:alpha val="30196"/>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dirty="0">
                <a:solidFill>
                  <a:schemeClr val="tx1"/>
                </a:solidFill>
              </a:rPr>
              <a:t>Advantages:</a:t>
            </a:r>
          </a:p>
        </p:txBody>
      </p:sp>
      <p:sp>
        <p:nvSpPr>
          <p:cNvPr id="63" name="Rectangle 62"/>
          <p:cNvSpPr/>
          <p:nvPr/>
        </p:nvSpPr>
        <p:spPr>
          <a:xfrm>
            <a:off x="319177" y="4643363"/>
            <a:ext cx="4469133" cy="1946641"/>
          </a:xfrm>
          <a:prstGeom prst="rect">
            <a:avLst/>
          </a:prstGeom>
          <a:solidFill>
            <a:srgbClr val="FFCCFF">
              <a:alpha val="20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dirty="0">
                <a:solidFill>
                  <a:schemeClr val="tx1"/>
                </a:solidFill>
              </a:rPr>
              <a:t>Disadvantages:</a:t>
            </a:r>
          </a:p>
        </p:txBody>
      </p:sp>
      <p:sp>
        <p:nvSpPr>
          <p:cNvPr id="64" name="Rectangle 63"/>
          <p:cNvSpPr/>
          <p:nvPr/>
        </p:nvSpPr>
        <p:spPr>
          <a:xfrm>
            <a:off x="5152104" y="4640972"/>
            <a:ext cx="4405964" cy="1946641"/>
          </a:xfrm>
          <a:prstGeom prst="rect">
            <a:avLst/>
          </a:prstGeom>
          <a:solidFill>
            <a:srgbClr val="FFCCFF">
              <a:alpha val="20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dirty="0">
                <a:solidFill>
                  <a:schemeClr val="tx1"/>
                </a:solidFill>
              </a:rPr>
              <a:t>Disadvantages:</a:t>
            </a:r>
          </a:p>
        </p:txBody>
      </p:sp>
      <p:sp>
        <p:nvSpPr>
          <p:cNvPr id="24" name="Rectangle 23">
            <a:extLst>
              <a:ext uri="{FF2B5EF4-FFF2-40B4-BE49-F238E27FC236}">
                <a16:creationId xmlns:a16="http://schemas.microsoft.com/office/drawing/2014/main" id="{66BB58E7-DE42-4A4C-9454-C0C1CAF560F3}"/>
              </a:ext>
            </a:extLst>
          </p:cNvPr>
          <p:cNvSpPr/>
          <p:nvPr/>
        </p:nvSpPr>
        <p:spPr>
          <a:xfrm>
            <a:off x="413816" y="3244944"/>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Easier to manage security of files.</a:t>
            </a:r>
          </a:p>
        </p:txBody>
      </p:sp>
      <p:sp>
        <p:nvSpPr>
          <p:cNvPr id="25" name="Rectangle 24">
            <a:extLst>
              <a:ext uri="{FF2B5EF4-FFF2-40B4-BE49-F238E27FC236}">
                <a16:creationId xmlns:a16="http://schemas.microsoft.com/office/drawing/2014/main" id="{3EDA0CD2-483B-4773-AE19-1F52B16D114E}"/>
              </a:ext>
            </a:extLst>
          </p:cNvPr>
          <p:cNvSpPr/>
          <p:nvPr/>
        </p:nvSpPr>
        <p:spPr>
          <a:xfrm>
            <a:off x="413814" y="2719095"/>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Easier to take backups of all shared data.</a:t>
            </a:r>
          </a:p>
        </p:txBody>
      </p:sp>
      <p:sp>
        <p:nvSpPr>
          <p:cNvPr id="26" name="Rectangle 25">
            <a:extLst>
              <a:ext uri="{FF2B5EF4-FFF2-40B4-BE49-F238E27FC236}">
                <a16:creationId xmlns:a16="http://schemas.microsoft.com/office/drawing/2014/main" id="{E789A992-9A1A-4CF3-A6BE-F3E48225B503}"/>
              </a:ext>
            </a:extLst>
          </p:cNvPr>
          <p:cNvSpPr/>
          <p:nvPr/>
        </p:nvSpPr>
        <p:spPr>
          <a:xfrm>
            <a:off x="413815" y="3757655"/>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Easier to  install software updates.</a:t>
            </a:r>
          </a:p>
        </p:txBody>
      </p:sp>
      <p:sp>
        <p:nvSpPr>
          <p:cNvPr id="27" name="Rectangle 26">
            <a:extLst>
              <a:ext uri="{FF2B5EF4-FFF2-40B4-BE49-F238E27FC236}">
                <a16:creationId xmlns:a16="http://schemas.microsoft.com/office/drawing/2014/main" id="{7925FC08-2175-41FD-86C4-0F6A9853ACD5}"/>
              </a:ext>
            </a:extLst>
          </p:cNvPr>
          <p:cNvSpPr/>
          <p:nvPr/>
        </p:nvSpPr>
        <p:spPr>
          <a:xfrm>
            <a:off x="427323" y="5507201"/>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Can be expensive to set up and maintain.</a:t>
            </a:r>
          </a:p>
        </p:txBody>
      </p:sp>
      <p:sp>
        <p:nvSpPr>
          <p:cNvPr id="28" name="Rectangle 27">
            <a:extLst>
              <a:ext uri="{FF2B5EF4-FFF2-40B4-BE49-F238E27FC236}">
                <a16:creationId xmlns:a16="http://schemas.microsoft.com/office/drawing/2014/main" id="{D1B57FC8-A8DE-47C9-8ED7-60960C2E0F8C}"/>
              </a:ext>
            </a:extLst>
          </p:cNvPr>
          <p:cNvSpPr/>
          <p:nvPr/>
        </p:nvSpPr>
        <p:spPr>
          <a:xfrm>
            <a:off x="413817" y="4950289"/>
            <a:ext cx="4252823" cy="4112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Requires IT specialists to maintain.</a:t>
            </a:r>
          </a:p>
        </p:txBody>
      </p:sp>
      <p:sp>
        <p:nvSpPr>
          <p:cNvPr id="29" name="Rectangle 28">
            <a:extLst>
              <a:ext uri="{FF2B5EF4-FFF2-40B4-BE49-F238E27FC236}">
                <a16:creationId xmlns:a16="http://schemas.microsoft.com/office/drawing/2014/main" id="{55D07446-0BD1-4E95-A782-A95AE664CBFF}"/>
              </a:ext>
            </a:extLst>
          </p:cNvPr>
          <p:cNvSpPr/>
          <p:nvPr/>
        </p:nvSpPr>
        <p:spPr>
          <a:xfrm>
            <a:off x="427322" y="6048602"/>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A single point of failure.  Users will lose access if the server fails.</a:t>
            </a:r>
          </a:p>
        </p:txBody>
      </p:sp>
      <p:sp>
        <p:nvSpPr>
          <p:cNvPr id="30" name="Rectangle 29">
            <a:extLst>
              <a:ext uri="{FF2B5EF4-FFF2-40B4-BE49-F238E27FC236}">
                <a16:creationId xmlns:a16="http://schemas.microsoft.com/office/drawing/2014/main" id="{BD2B7B8F-9B82-44C5-9861-E8E7FF1828D9}"/>
              </a:ext>
            </a:extLst>
          </p:cNvPr>
          <p:cNvSpPr/>
          <p:nvPr/>
        </p:nvSpPr>
        <p:spPr>
          <a:xfrm>
            <a:off x="5228673" y="2692294"/>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Very easy to maintain.  Specialist staff are not required.</a:t>
            </a:r>
          </a:p>
        </p:txBody>
      </p:sp>
      <p:sp>
        <p:nvSpPr>
          <p:cNvPr id="31" name="Rectangle 30">
            <a:extLst>
              <a:ext uri="{FF2B5EF4-FFF2-40B4-BE49-F238E27FC236}">
                <a16:creationId xmlns:a16="http://schemas.microsoft.com/office/drawing/2014/main" id="{8FD03A04-919E-4BCD-815E-8E5489747D2E}"/>
              </a:ext>
            </a:extLst>
          </p:cNvPr>
          <p:cNvSpPr/>
          <p:nvPr/>
        </p:nvSpPr>
        <p:spPr>
          <a:xfrm>
            <a:off x="5239360" y="3252827"/>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No dependency on a single machine. </a:t>
            </a:r>
          </a:p>
        </p:txBody>
      </p:sp>
      <p:sp>
        <p:nvSpPr>
          <p:cNvPr id="32" name="Rectangle 31">
            <a:extLst>
              <a:ext uri="{FF2B5EF4-FFF2-40B4-BE49-F238E27FC236}">
                <a16:creationId xmlns:a16="http://schemas.microsoft.com/office/drawing/2014/main" id="{D068B1EC-FDB1-4E91-9AAE-EAC0D7E38BCC}"/>
              </a:ext>
            </a:extLst>
          </p:cNvPr>
          <p:cNvSpPr/>
          <p:nvPr/>
        </p:nvSpPr>
        <p:spPr>
          <a:xfrm>
            <a:off x="5239360" y="3764855"/>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Cheaper to set up.  No expensive hardware required.</a:t>
            </a:r>
          </a:p>
        </p:txBody>
      </p:sp>
      <p:sp>
        <p:nvSpPr>
          <p:cNvPr id="33" name="Rectangle 32">
            <a:extLst>
              <a:ext uri="{FF2B5EF4-FFF2-40B4-BE49-F238E27FC236}">
                <a16:creationId xmlns:a16="http://schemas.microsoft.com/office/drawing/2014/main" id="{6DABA701-07AD-4816-BBE3-A6344FF19A85}"/>
              </a:ext>
            </a:extLst>
          </p:cNvPr>
          <p:cNvSpPr/>
          <p:nvPr/>
        </p:nvSpPr>
        <p:spPr>
          <a:xfrm>
            <a:off x="5239360" y="6036047"/>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The network is less secure.</a:t>
            </a:r>
          </a:p>
        </p:txBody>
      </p:sp>
      <p:sp>
        <p:nvSpPr>
          <p:cNvPr id="34" name="Rectangle 33">
            <a:extLst>
              <a:ext uri="{FF2B5EF4-FFF2-40B4-BE49-F238E27FC236}">
                <a16:creationId xmlns:a16="http://schemas.microsoft.com/office/drawing/2014/main" id="{6E6C5AD3-D1D0-4F02-9877-A92B58BB3E45}"/>
              </a:ext>
            </a:extLst>
          </p:cNvPr>
          <p:cNvSpPr/>
          <p:nvPr/>
        </p:nvSpPr>
        <p:spPr>
          <a:xfrm>
            <a:off x="5239359" y="5496700"/>
            <a:ext cx="4252823" cy="4112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Users will need to manage their own backups.</a:t>
            </a:r>
          </a:p>
        </p:txBody>
      </p:sp>
      <p:sp>
        <p:nvSpPr>
          <p:cNvPr id="35" name="Rectangle 34">
            <a:extLst>
              <a:ext uri="{FF2B5EF4-FFF2-40B4-BE49-F238E27FC236}">
                <a16:creationId xmlns:a16="http://schemas.microsoft.com/office/drawing/2014/main" id="{A2C8A58E-D598-4978-8450-DAF1001ED35F}"/>
              </a:ext>
            </a:extLst>
          </p:cNvPr>
          <p:cNvSpPr/>
          <p:nvPr/>
        </p:nvSpPr>
        <p:spPr>
          <a:xfrm>
            <a:off x="5239360" y="4938078"/>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Can be difficult to maintain a well ordered file store.</a:t>
            </a:r>
          </a:p>
        </p:txBody>
      </p:sp>
    </p:spTree>
    <p:extLst>
      <p:ext uri="{BB962C8B-B14F-4D97-AF65-F5344CB8AC3E}">
        <p14:creationId xmlns:p14="http://schemas.microsoft.com/office/powerpoint/2010/main" val="288980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E004178-7D64-464F-8159-19D26BDE678E}"/>
              </a:ext>
            </a:extLst>
          </p:cNvPr>
          <p:cNvPicPr>
            <a:picLocks noChangeAspect="1"/>
          </p:cNvPicPr>
          <p:nvPr/>
        </p:nvPicPr>
        <p:blipFill rotWithShape="1">
          <a:blip r:embed="rId3">
            <a:extLst>
              <a:ext uri="{28A0092B-C50C-407E-A947-70E740481C1C}">
                <a14:useLocalDpi xmlns:a14="http://schemas.microsoft.com/office/drawing/2010/main" val="0"/>
              </a:ext>
            </a:extLst>
          </a:blip>
          <a:srcRect b="40733"/>
          <a:stretch/>
        </p:blipFill>
        <p:spPr>
          <a:xfrm rot="10800000">
            <a:off x="6891798" y="2593955"/>
            <a:ext cx="2730494" cy="1478283"/>
          </a:xfrm>
          <a:prstGeom prst="rect">
            <a:avLst/>
          </a:prstGeom>
        </p:spPr>
      </p:pic>
      <p:pic>
        <p:nvPicPr>
          <p:cNvPr id="23" name="Picture 22">
            <a:extLst>
              <a:ext uri="{FF2B5EF4-FFF2-40B4-BE49-F238E27FC236}">
                <a16:creationId xmlns:a16="http://schemas.microsoft.com/office/drawing/2014/main" id="{4AE41E8C-69C4-4F97-A867-859481085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5026" y="1546744"/>
            <a:ext cx="2622661" cy="2078608"/>
          </a:xfrm>
          <a:prstGeom prst="rect">
            <a:avLst/>
          </a:prstGeom>
        </p:spPr>
      </p:pic>
      <p:pic>
        <p:nvPicPr>
          <p:cNvPr id="27" name="Picture 26">
            <a:extLst>
              <a:ext uri="{FF2B5EF4-FFF2-40B4-BE49-F238E27FC236}">
                <a16:creationId xmlns:a16="http://schemas.microsoft.com/office/drawing/2014/main" id="{42FE6BDB-437E-47A0-AB51-561E1A263C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6290"/>
          <a:stretch/>
        </p:blipFill>
        <p:spPr>
          <a:xfrm>
            <a:off x="6866683" y="3774060"/>
            <a:ext cx="2730494" cy="1215269"/>
          </a:xfrm>
          <a:prstGeom prst="rect">
            <a:avLst/>
          </a:prstGeom>
        </p:spPr>
      </p:pic>
      <p:pic>
        <p:nvPicPr>
          <p:cNvPr id="20" name="Picture 19">
            <a:extLst>
              <a:ext uri="{FF2B5EF4-FFF2-40B4-BE49-F238E27FC236}">
                <a16:creationId xmlns:a16="http://schemas.microsoft.com/office/drawing/2014/main" id="{3818A2DF-A67D-4645-A67E-8C49D4B862BA}"/>
              </a:ext>
            </a:extLst>
          </p:cNvPr>
          <p:cNvPicPr>
            <a:picLocks noChangeAspect="1"/>
          </p:cNvPicPr>
          <p:nvPr/>
        </p:nvPicPr>
        <p:blipFill rotWithShape="1">
          <a:blip r:embed="rId3">
            <a:extLst>
              <a:ext uri="{28A0092B-C50C-407E-A947-70E740481C1C}">
                <a14:useLocalDpi xmlns:a14="http://schemas.microsoft.com/office/drawing/2010/main" val="0"/>
              </a:ext>
            </a:extLst>
          </a:blip>
          <a:srcRect b="49159"/>
          <a:stretch/>
        </p:blipFill>
        <p:spPr>
          <a:xfrm rot="10800000">
            <a:off x="4543297" y="2758242"/>
            <a:ext cx="2577803" cy="1016571"/>
          </a:xfrm>
          <a:prstGeom prst="rect">
            <a:avLst/>
          </a:prstGeom>
        </p:spPr>
      </p:pic>
      <p:pic>
        <p:nvPicPr>
          <p:cNvPr id="22" name="Picture 21">
            <a:extLst>
              <a:ext uri="{FF2B5EF4-FFF2-40B4-BE49-F238E27FC236}">
                <a16:creationId xmlns:a16="http://schemas.microsoft.com/office/drawing/2014/main" id="{7A56128A-48C3-430F-81BD-89C11EC617A7}"/>
              </a:ext>
            </a:extLst>
          </p:cNvPr>
          <p:cNvPicPr>
            <a:picLocks noChangeAspect="1"/>
          </p:cNvPicPr>
          <p:nvPr/>
        </p:nvPicPr>
        <p:blipFill rotWithShape="1">
          <a:blip r:embed="rId6">
            <a:extLst>
              <a:ext uri="{28A0092B-C50C-407E-A947-70E740481C1C}">
                <a14:useLocalDpi xmlns:a14="http://schemas.microsoft.com/office/drawing/2010/main" val="0"/>
              </a:ext>
            </a:extLst>
          </a:blip>
          <a:srcRect b="45187"/>
          <a:stretch/>
        </p:blipFill>
        <p:spPr>
          <a:xfrm rot="10800000">
            <a:off x="4242257" y="3625352"/>
            <a:ext cx="2663059" cy="1327820"/>
          </a:xfrm>
          <a:prstGeom prst="rect">
            <a:avLst/>
          </a:prstGeom>
        </p:spPr>
      </p:pic>
      <p:pic>
        <p:nvPicPr>
          <p:cNvPr id="25" name="Picture 24">
            <a:extLst>
              <a:ext uri="{FF2B5EF4-FFF2-40B4-BE49-F238E27FC236}">
                <a16:creationId xmlns:a16="http://schemas.microsoft.com/office/drawing/2014/main" id="{DC259900-4F37-4306-A15F-FBA7379BB5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56053" y="4658235"/>
            <a:ext cx="2730494" cy="1508700"/>
          </a:xfrm>
          <a:prstGeom prst="rect">
            <a:avLst/>
          </a:prstGeom>
        </p:spPr>
      </p:pic>
      <p:sp>
        <p:nvSpPr>
          <p:cNvPr id="2" name="Title 1"/>
          <p:cNvSpPr>
            <a:spLocks noGrp="1"/>
          </p:cNvSpPr>
          <p:nvPr>
            <p:ph type="title"/>
          </p:nvPr>
        </p:nvSpPr>
        <p:spPr>
          <a:xfrm>
            <a:off x="319178" y="757239"/>
            <a:ext cx="9238890" cy="512761"/>
          </a:xfrm>
        </p:spPr>
        <p:txBody>
          <a:bodyPr/>
          <a:lstStyle/>
          <a:p>
            <a:r>
              <a:rPr lang="en-GB" dirty="0"/>
              <a:t>Hardware for a local area network</a:t>
            </a:r>
          </a:p>
        </p:txBody>
      </p:sp>
      <p:pic>
        <p:nvPicPr>
          <p:cNvPr id="18" name="Picture 17">
            <a:extLst>
              <a:ext uri="{FF2B5EF4-FFF2-40B4-BE49-F238E27FC236}">
                <a16:creationId xmlns:a16="http://schemas.microsoft.com/office/drawing/2014/main" id="{B33AA564-C6AB-43B4-89AB-6AFCE5C8F2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5913">
            <a:off x="208176" y="453665"/>
            <a:ext cx="3446854" cy="1075384"/>
          </a:xfrm>
          <a:prstGeom prst="rect">
            <a:avLst/>
          </a:prstGeom>
        </p:spPr>
      </p:pic>
      <p:sp>
        <p:nvSpPr>
          <p:cNvPr id="3" name="TextBox 2">
            <a:extLst>
              <a:ext uri="{FF2B5EF4-FFF2-40B4-BE49-F238E27FC236}">
                <a16:creationId xmlns:a16="http://schemas.microsoft.com/office/drawing/2014/main" id="{EEB30C49-450E-4243-87AE-E31677DEE8C4}"/>
              </a:ext>
            </a:extLst>
          </p:cNvPr>
          <p:cNvSpPr txBox="1"/>
          <p:nvPr/>
        </p:nvSpPr>
        <p:spPr>
          <a:xfrm>
            <a:off x="226031" y="1270000"/>
            <a:ext cx="3991110" cy="4493538"/>
          </a:xfrm>
          <a:prstGeom prst="rect">
            <a:avLst/>
          </a:prstGeom>
          <a:noFill/>
        </p:spPr>
        <p:txBody>
          <a:bodyPr wrap="square" rtlCol="0">
            <a:spAutoFit/>
          </a:bodyPr>
          <a:lstStyle/>
          <a:p>
            <a:r>
              <a:rPr lang="en-GB" u="sng" dirty="0"/>
              <a:t>Wireless Access Point</a:t>
            </a:r>
          </a:p>
          <a:p>
            <a:pPr marL="285750" indent="-285750">
              <a:buFont typeface="Arial" panose="020B0604020202020204" pitchFamily="34" charset="0"/>
              <a:buChar char="•"/>
            </a:pPr>
            <a:r>
              <a:rPr lang="en-GB" sz="1400" dirty="0"/>
              <a:t>Allows wireless devices to connect to LAN</a:t>
            </a:r>
          </a:p>
          <a:p>
            <a:pPr marL="285750" indent="-285750">
              <a:buFont typeface="Arial" panose="020B0604020202020204" pitchFamily="34" charset="0"/>
              <a:buChar char="•"/>
            </a:pPr>
            <a:r>
              <a:rPr lang="en-GB" sz="1400" dirty="0"/>
              <a:t>Less bandwidth than wired</a:t>
            </a:r>
          </a:p>
          <a:p>
            <a:r>
              <a:rPr lang="en-GB" u="sng" dirty="0"/>
              <a:t>Switch</a:t>
            </a:r>
          </a:p>
          <a:p>
            <a:pPr marL="285750" indent="-285750">
              <a:buFont typeface="Arial" panose="020B0604020202020204" pitchFamily="34" charset="0"/>
              <a:buChar char="•"/>
            </a:pPr>
            <a:r>
              <a:rPr lang="en-GB" sz="1400" dirty="0"/>
              <a:t>Sends data between devices on a LAN</a:t>
            </a:r>
          </a:p>
          <a:p>
            <a:pPr marL="285750" indent="-285750">
              <a:buFont typeface="Arial" panose="020B0604020202020204" pitchFamily="34" charset="0"/>
              <a:buChar char="•"/>
            </a:pPr>
            <a:r>
              <a:rPr lang="en-GB" sz="1400" dirty="0"/>
              <a:t>Segments the network and directs data traffic</a:t>
            </a:r>
          </a:p>
          <a:p>
            <a:r>
              <a:rPr lang="en-GB" u="sng" dirty="0"/>
              <a:t>NIC</a:t>
            </a:r>
          </a:p>
          <a:p>
            <a:pPr marL="285750" indent="-285750">
              <a:buFont typeface="Arial" panose="020B0604020202020204" pitchFamily="34" charset="0"/>
              <a:buChar char="•"/>
            </a:pPr>
            <a:r>
              <a:rPr lang="en-GB" sz="1400" dirty="0"/>
              <a:t>Uses protocols to determine how a connection works</a:t>
            </a:r>
          </a:p>
          <a:p>
            <a:pPr marL="285750" indent="-285750">
              <a:buFont typeface="Arial" panose="020B0604020202020204" pitchFamily="34" charset="0"/>
              <a:buChar char="•"/>
            </a:pPr>
            <a:r>
              <a:rPr lang="en-GB" sz="1400" dirty="0"/>
              <a:t>Allow devices to connect to wired or wireless</a:t>
            </a:r>
          </a:p>
          <a:p>
            <a:r>
              <a:rPr lang="en-GB" u="sng" dirty="0"/>
              <a:t>Router</a:t>
            </a:r>
          </a:p>
          <a:p>
            <a:pPr marL="285750" indent="-285750">
              <a:buFont typeface="Arial" panose="020B0604020202020204" pitchFamily="34" charset="0"/>
              <a:buChar char="•"/>
            </a:pPr>
            <a:r>
              <a:rPr lang="en-GB" sz="1400" dirty="0"/>
              <a:t>Connects LANs to a WAN</a:t>
            </a:r>
          </a:p>
          <a:p>
            <a:pPr marL="285750" indent="-285750">
              <a:buFont typeface="Arial" panose="020B0604020202020204" pitchFamily="34" charset="0"/>
              <a:buChar char="•"/>
            </a:pPr>
            <a:r>
              <a:rPr lang="en-GB" sz="1400" dirty="0"/>
              <a:t>Uses IP to route traffic</a:t>
            </a:r>
          </a:p>
          <a:p>
            <a:pPr marL="285750" indent="-285750">
              <a:buFont typeface="Arial" panose="020B0604020202020204" pitchFamily="34" charset="0"/>
              <a:buChar char="•"/>
            </a:pPr>
            <a:r>
              <a:rPr lang="en-GB" sz="1400" dirty="0"/>
              <a:t>Sends data between networks.</a:t>
            </a:r>
          </a:p>
          <a:p>
            <a:r>
              <a:rPr lang="en-GB" u="sng" dirty="0"/>
              <a:t>Media</a:t>
            </a:r>
          </a:p>
          <a:p>
            <a:pPr marL="285750" indent="-285750">
              <a:buFont typeface="Arial" panose="020B0604020202020204" pitchFamily="34" charset="0"/>
              <a:buChar char="•"/>
            </a:pPr>
            <a:r>
              <a:rPr lang="en-GB" sz="1400" dirty="0"/>
              <a:t>UTP – Wired has large bandwidth, reliable and secure</a:t>
            </a:r>
          </a:p>
          <a:p>
            <a:pPr marL="285750" indent="-285750">
              <a:buFont typeface="Arial" panose="020B0604020202020204" pitchFamily="34" charset="0"/>
              <a:buChar char="•"/>
            </a:pPr>
            <a:r>
              <a:rPr lang="en-GB" sz="1400" dirty="0"/>
              <a:t>Fibre – Uses light, covers long distances, </a:t>
            </a:r>
            <a:r>
              <a:rPr lang="en-GB" sz="1400"/>
              <a:t>greater bandwidth</a:t>
            </a:r>
            <a:endParaRPr lang="en-GB" sz="1400" dirty="0"/>
          </a:p>
        </p:txBody>
      </p:sp>
    </p:spTree>
    <p:extLst>
      <p:ext uri="{BB962C8B-B14F-4D97-AF65-F5344CB8AC3E}">
        <p14:creationId xmlns:p14="http://schemas.microsoft.com/office/powerpoint/2010/main" val="328972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Internet</a:t>
            </a:r>
          </a:p>
        </p:txBody>
      </p:sp>
      <p:sp>
        <p:nvSpPr>
          <p:cNvPr id="5" name="TextBox 4"/>
          <p:cNvSpPr txBox="1"/>
          <p:nvPr/>
        </p:nvSpPr>
        <p:spPr>
          <a:xfrm>
            <a:off x="319178" y="1358136"/>
            <a:ext cx="105028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Internet is:</a:t>
            </a:r>
          </a:p>
        </p:txBody>
      </p:sp>
      <p:sp>
        <p:nvSpPr>
          <p:cNvPr id="6" name="Rectangle 5"/>
          <p:cNvSpPr/>
          <p:nvPr/>
        </p:nvSpPr>
        <p:spPr>
          <a:xfrm>
            <a:off x="1369466" y="1270000"/>
            <a:ext cx="3982228"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most widely known WAN.</a:t>
            </a:r>
          </a:p>
        </p:txBody>
      </p:sp>
      <p:sp>
        <p:nvSpPr>
          <p:cNvPr id="181" name="TextBox 180"/>
          <p:cNvSpPr txBox="1"/>
          <p:nvPr/>
        </p:nvSpPr>
        <p:spPr>
          <a:xfrm>
            <a:off x="390090" y="4784097"/>
            <a:ext cx="137730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Domain name server</a:t>
            </a:r>
          </a:p>
        </p:txBody>
      </p:sp>
      <p:sp>
        <p:nvSpPr>
          <p:cNvPr id="182" name="Rectangle 181"/>
          <p:cNvSpPr/>
          <p:nvPr/>
        </p:nvSpPr>
        <p:spPr>
          <a:xfrm>
            <a:off x="390090" y="5098344"/>
            <a:ext cx="2960714" cy="1607323"/>
          </a:xfrm>
          <a:prstGeom prst="rect">
            <a:avLst/>
          </a:prstGeom>
          <a:solidFill>
            <a:schemeClr val="bg1"/>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DNS is a giant database containing the IP addresses which relate to domain names.</a:t>
            </a:r>
          </a:p>
        </p:txBody>
      </p:sp>
      <p:sp>
        <p:nvSpPr>
          <p:cNvPr id="183" name="TextBox 182"/>
          <p:cNvSpPr txBox="1"/>
          <p:nvPr/>
        </p:nvSpPr>
        <p:spPr>
          <a:xfrm>
            <a:off x="3481620" y="4784097"/>
            <a:ext cx="61908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Hosting</a:t>
            </a:r>
          </a:p>
        </p:txBody>
      </p:sp>
      <p:sp>
        <p:nvSpPr>
          <p:cNvPr id="184" name="Rectangle 183"/>
          <p:cNvSpPr/>
          <p:nvPr/>
        </p:nvSpPr>
        <p:spPr>
          <a:xfrm>
            <a:off x="3478194" y="5096775"/>
            <a:ext cx="2960714" cy="160882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host is a company which owns many servers with extremely fast connections to the Internet. You can rent these servers to fun web pages.</a:t>
            </a:r>
          </a:p>
        </p:txBody>
      </p:sp>
      <p:sp>
        <p:nvSpPr>
          <p:cNvPr id="185" name="Rectangle 184"/>
          <p:cNvSpPr/>
          <p:nvPr/>
        </p:nvSpPr>
        <p:spPr>
          <a:xfrm>
            <a:off x="6566298" y="5096775"/>
            <a:ext cx="2960714" cy="160882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 system of many servers with extremely large storage capacity which can be accessed from anywhere.</a:t>
            </a:r>
          </a:p>
        </p:txBody>
      </p:sp>
      <p:sp>
        <p:nvSpPr>
          <p:cNvPr id="186" name="TextBox 185"/>
          <p:cNvSpPr txBox="1"/>
          <p:nvPr/>
        </p:nvSpPr>
        <p:spPr>
          <a:xfrm>
            <a:off x="6561747" y="4784097"/>
            <a:ext cx="7425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cloud</a:t>
            </a:r>
          </a:p>
        </p:txBody>
      </p:sp>
      <p:grpSp>
        <p:nvGrpSpPr>
          <p:cNvPr id="4" name="Group 3"/>
          <p:cNvGrpSpPr/>
          <p:nvPr/>
        </p:nvGrpSpPr>
        <p:grpSpPr>
          <a:xfrm>
            <a:off x="138122" y="632339"/>
            <a:ext cx="9770785" cy="3841900"/>
            <a:chOff x="138122" y="632339"/>
            <a:chExt cx="9770785" cy="3841900"/>
          </a:xfrm>
        </p:grpSpPr>
        <p:pic>
          <p:nvPicPr>
            <p:cNvPr id="146" name="Picture 145"/>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091567" y="1236445"/>
              <a:ext cx="3814433" cy="3237794"/>
            </a:xfrm>
            <a:prstGeom prst="rect">
              <a:avLst/>
            </a:prstGeo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61590" y="3187729"/>
              <a:ext cx="650751" cy="517612"/>
            </a:xfrm>
            <a:prstGeom prst="rect">
              <a:avLst/>
            </a:prstGeom>
            <a:noFill/>
            <a:ln>
              <a:no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802950" y="3136607"/>
              <a:ext cx="566115" cy="538043"/>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230850" y="3010535"/>
              <a:ext cx="478243" cy="816999"/>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7254" y="2201235"/>
              <a:ext cx="604991" cy="523995"/>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6799" y="2300920"/>
              <a:ext cx="407559" cy="611492"/>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193643">
              <a:off x="2331478" y="2706337"/>
              <a:ext cx="246005" cy="288453"/>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3055">
              <a:off x="1524266" y="2768186"/>
              <a:ext cx="246005" cy="288453"/>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88406" y="3302309"/>
              <a:ext cx="246005" cy="288453"/>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984845" y="3302309"/>
              <a:ext cx="246005" cy="288453"/>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6008" y="3315713"/>
              <a:ext cx="1022555" cy="206641"/>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634" y="2643925"/>
              <a:ext cx="1022555" cy="206641"/>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82014" y="3302309"/>
              <a:ext cx="1022555" cy="206641"/>
            </a:xfrm>
            <a:prstGeom prst="rect">
              <a:avLst/>
            </a:prstGeom>
          </p:spPr>
        </p:pic>
        <p:cxnSp>
          <p:nvCxnSpPr>
            <p:cNvPr id="21" name="Straight Connector 20"/>
            <p:cNvCxnSpPr>
              <a:stCxn id="3" idx="1"/>
              <a:endCxn id="15" idx="1"/>
            </p:cNvCxnSpPr>
            <p:nvPr/>
          </p:nvCxnSpPr>
          <p:spPr>
            <a:xfrm flipV="1">
              <a:off x="2709093" y="3419034"/>
              <a:ext cx="556915"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5" idx="0"/>
              <a:endCxn id="16" idx="0"/>
            </p:cNvCxnSpPr>
            <p:nvPr/>
          </p:nvCxnSpPr>
          <p:spPr>
            <a:xfrm rot="5400000" flipH="1" flipV="1">
              <a:off x="4275705" y="2145506"/>
              <a:ext cx="671788" cy="1668626"/>
            </a:xfrm>
            <a:prstGeom prst="bentConnector3">
              <a:avLst>
                <a:gd name="adj1" fmla="val 172311"/>
              </a:avLst>
            </a:prstGeom>
            <a:ln w="19050"/>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6" idx="2"/>
              <a:endCxn id="17" idx="1"/>
            </p:cNvCxnSpPr>
            <p:nvPr/>
          </p:nvCxnSpPr>
          <p:spPr>
            <a:xfrm rot="16200000" flipH="1">
              <a:off x="5836431" y="2460047"/>
              <a:ext cx="555064" cy="1336102"/>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7" idx="3"/>
              <a:endCxn id="8" idx="3"/>
            </p:cNvCxnSpPr>
            <p:nvPr/>
          </p:nvCxnSpPr>
          <p:spPr>
            <a:xfrm flipV="1">
              <a:off x="7804569" y="3405629"/>
              <a:ext cx="998381"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6" idx="3"/>
              <a:endCxn id="163" idx="3"/>
            </p:cNvCxnSpPr>
            <p:nvPr/>
          </p:nvCxnSpPr>
          <p:spPr>
            <a:xfrm flipV="1">
              <a:off x="6899838" y="1662722"/>
              <a:ext cx="277701" cy="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2"/>
              <a:endCxn id="88" idx="0"/>
            </p:cNvCxnSpPr>
            <p:nvPr/>
          </p:nvCxnSpPr>
          <p:spPr>
            <a:xfrm rot="5400000">
              <a:off x="3624695" y="3674943"/>
              <a:ext cx="305180" cy="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5" idx="3"/>
              <a:endCxn id="99" idx="3"/>
            </p:cNvCxnSpPr>
            <p:nvPr/>
          </p:nvCxnSpPr>
          <p:spPr>
            <a:xfrm flipV="1">
              <a:off x="4288563" y="3419033"/>
              <a:ext cx="31003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flipV="1">
              <a:off x="3350804" y="3827534"/>
              <a:ext cx="852961" cy="646705"/>
              <a:chOff x="6297422" y="4628958"/>
              <a:chExt cx="852961" cy="646705"/>
            </a:xfrm>
          </p:grpSpPr>
          <p:sp>
            <p:nvSpPr>
              <p:cNvPr id="82" name="Oval 81"/>
              <p:cNvSpPr/>
              <p:nvPr/>
            </p:nvSpPr>
            <p:spPr>
              <a:xfrm>
                <a:off x="6297422" y="5002957"/>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Oval 82"/>
              <p:cNvSpPr/>
              <p:nvPr/>
            </p:nvSpPr>
            <p:spPr>
              <a:xfrm>
                <a:off x="6424812" y="4628959"/>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Oval 83"/>
              <p:cNvSpPr/>
              <p:nvPr/>
            </p:nvSpPr>
            <p:spPr>
              <a:xfrm>
                <a:off x="6839619" y="4628958"/>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Oval 84"/>
              <p:cNvSpPr/>
              <p:nvPr/>
            </p:nvSpPr>
            <p:spPr>
              <a:xfrm>
                <a:off x="6983234" y="4994406"/>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6" name="Straight Connector 85"/>
              <p:cNvCxnSpPr>
                <a:stCxn id="83" idx="5"/>
                <a:endCxn id="88" idx="2"/>
              </p:cNvCxnSpPr>
              <p:nvPr/>
            </p:nvCxnSpPr>
            <p:spPr>
              <a:xfrm>
                <a:off x="6567483" y="4771630"/>
                <a:ext cx="156419" cy="108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2" idx="6"/>
                <a:endCxn id="85" idx="2"/>
              </p:cNvCxnSpPr>
              <p:nvPr/>
            </p:nvCxnSpPr>
            <p:spPr>
              <a:xfrm flipV="1">
                <a:off x="6464571" y="5077981"/>
                <a:ext cx="518663" cy="8551"/>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flipV="1">
                <a:off x="6608186" y="4880299"/>
                <a:ext cx="231433" cy="395364"/>
              </a:xfrm>
              <a:prstGeom prst="rect">
                <a:avLst/>
              </a:prstGeom>
            </p:spPr>
          </p:pic>
          <p:cxnSp>
            <p:nvCxnSpPr>
              <p:cNvPr id="89" name="Straight Connector 88"/>
              <p:cNvCxnSpPr>
                <a:stCxn id="84" idx="3"/>
                <a:endCxn id="88" idx="2"/>
              </p:cNvCxnSpPr>
              <p:nvPr/>
            </p:nvCxnSpPr>
            <p:spPr>
              <a:xfrm flipH="1">
                <a:off x="6723902" y="4771629"/>
                <a:ext cx="140195" cy="10867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6" name="Elbow Connector 125"/>
            <p:cNvCxnSpPr>
              <a:stCxn id="16" idx="3"/>
              <a:endCxn id="136" idx="2"/>
            </p:cNvCxnSpPr>
            <p:nvPr/>
          </p:nvCxnSpPr>
          <p:spPr>
            <a:xfrm flipV="1">
              <a:off x="5957189" y="1766665"/>
              <a:ext cx="431372" cy="980581"/>
            </a:xfrm>
            <a:prstGeom prst="bentConnector2">
              <a:avLst/>
            </a:prstGeom>
            <a:ln w="19050"/>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7283" y="1560024"/>
              <a:ext cx="1022555" cy="206641"/>
            </a:xfrm>
            <a:prstGeom prst="rect">
              <a:avLst/>
            </a:prstGeom>
          </p:spPr>
        </p:pic>
        <p:sp>
          <p:nvSpPr>
            <p:cNvPr id="138" name="TextBox 137"/>
            <p:cNvSpPr txBox="1"/>
            <p:nvPr/>
          </p:nvSpPr>
          <p:spPr>
            <a:xfrm>
              <a:off x="2990967" y="2862259"/>
              <a:ext cx="1603324" cy="43088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Internet service provider</a:t>
              </a:r>
              <a:b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Domain name server</a:t>
              </a:r>
            </a:p>
          </p:txBody>
        </p:sp>
        <p:grpSp>
          <p:nvGrpSpPr>
            <p:cNvPr id="92" name="Group 91"/>
            <p:cNvGrpSpPr/>
            <p:nvPr/>
          </p:nvGrpSpPr>
          <p:grpSpPr>
            <a:xfrm rot="16200000" flipV="1">
              <a:off x="4454483" y="3136663"/>
              <a:ext cx="852961" cy="564739"/>
              <a:chOff x="6297422" y="4628958"/>
              <a:chExt cx="852961" cy="564739"/>
            </a:xfrm>
          </p:grpSpPr>
          <p:sp>
            <p:nvSpPr>
              <p:cNvPr id="93" name="Oval 92"/>
              <p:cNvSpPr/>
              <p:nvPr/>
            </p:nvSpPr>
            <p:spPr>
              <a:xfrm>
                <a:off x="6297422" y="5002957"/>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p:cNvSpPr/>
              <p:nvPr/>
            </p:nvSpPr>
            <p:spPr>
              <a:xfrm>
                <a:off x="6424812" y="4628959"/>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Oval 94"/>
              <p:cNvSpPr/>
              <p:nvPr/>
            </p:nvSpPr>
            <p:spPr>
              <a:xfrm>
                <a:off x="6839619" y="4628958"/>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Oval 95"/>
              <p:cNvSpPr/>
              <p:nvPr/>
            </p:nvSpPr>
            <p:spPr>
              <a:xfrm>
                <a:off x="6983234" y="4994406"/>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7" name="Straight Connector 96"/>
              <p:cNvCxnSpPr>
                <a:stCxn id="94" idx="5"/>
                <a:endCxn id="99" idx="1"/>
              </p:cNvCxnSpPr>
              <p:nvPr/>
            </p:nvCxnSpPr>
            <p:spPr>
              <a:xfrm rot="16200000" flipH="1">
                <a:off x="6550375" y="4788738"/>
                <a:ext cx="190635" cy="156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3" idx="6"/>
                <a:endCxn id="96" idx="2"/>
              </p:cNvCxnSpPr>
              <p:nvPr/>
            </p:nvCxnSpPr>
            <p:spPr>
              <a:xfrm flipV="1">
                <a:off x="6464571" y="5077981"/>
                <a:ext cx="518663" cy="8551"/>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flipH="1" flipV="1">
                <a:off x="6608186" y="4880299"/>
                <a:ext cx="231433" cy="395364"/>
              </a:xfrm>
              <a:prstGeom prst="rect">
                <a:avLst/>
              </a:prstGeom>
            </p:spPr>
          </p:pic>
          <p:cxnSp>
            <p:nvCxnSpPr>
              <p:cNvPr id="100" name="Straight Connector 99"/>
              <p:cNvCxnSpPr>
                <a:stCxn id="95" idx="3"/>
                <a:endCxn id="99" idx="1"/>
              </p:cNvCxnSpPr>
              <p:nvPr/>
            </p:nvCxnSpPr>
            <p:spPr>
              <a:xfrm rot="16200000" flipH="1" flipV="1">
                <a:off x="6698682" y="4796849"/>
                <a:ext cx="190636" cy="14019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9" name="Rounded Rectangular Callout 148"/>
            <p:cNvSpPr/>
            <p:nvPr/>
          </p:nvSpPr>
          <p:spPr>
            <a:xfrm>
              <a:off x="4192091" y="4135885"/>
              <a:ext cx="2095918" cy="291409"/>
            </a:xfrm>
            <a:prstGeom prst="wedgeRoundRectCallout">
              <a:avLst>
                <a:gd name="adj1" fmla="val -54462"/>
                <a:gd name="adj2" fmla="val -212546"/>
                <a:gd name="adj3" fmla="val 16667"/>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www.google.com → 8.8.8.8</a:t>
              </a:r>
            </a:p>
          </p:txBody>
        </p:sp>
        <p:sp>
          <p:nvSpPr>
            <p:cNvPr id="150" name="Rounded Rectangular Callout 149"/>
            <p:cNvSpPr/>
            <p:nvPr/>
          </p:nvSpPr>
          <p:spPr>
            <a:xfrm>
              <a:off x="138122" y="3738271"/>
              <a:ext cx="1722792" cy="383804"/>
            </a:xfrm>
            <a:prstGeom prst="wedgeRoundRectCallout">
              <a:avLst>
                <a:gd name="adj1" fmla="val -11521"/>
                <a:gd name="adj2" fmla="val -82359"/>
                <a:gd name="adj3" fmla="val 16667"/>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Request www.google.com</a:t>
              </a:r>
            </a:p>
          </p:txBody>
        </p:sp>
        <p:sp>
          <p:nvSpPr>
            <p:cNvPr id="151" name="Rounded Rectangular Callout 150"/>
            <p:cNvSpPr/>
            <p:nvPr/>
          </p:nvSpPr>
          <p:spPr>
            <a:xfrm>
              <a:off x="8610664" y="2688410"/>
              <a:ext cx="1154809" cy="291409"/>
            </a:xfrm>
            <a:prstGeom prst="wedgeRoundRectCallout">
              <a:avLst>
                <a:gd name="adj1" fmla="val -21469"/>
                <a:gd name="adj2" fmla="val 84897"/>
                <a:gd name="adj3" fmla="val 16667"/>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Google server</a:t>
              </a:r>
            </a:p>
          </p:txBody>
        </p:sp>
        <p:grpSp>
          <p:nvGrpSpPr>
            <p:cNvPr id="156" name="Group 155"/>
            <p:cNvGrpSpPr/>
            <p:nvPr/>
          </p:nvGrpSpPr>
          <p:grpSpPr>
            <a:xfrm rot="16200000" flipV="1">
              <a:off x="7033429" y="1380352"/>
              <a:ext cx="852961" cy="564739"/>
              <a:chOff x="6297422" y="4628958"/>
              <a:chExt cx="852961" cy="564739"/>
            </a:xfrm>
          </p:grpSpPr>
          <p:sp>
            <p:nvSpPr>
              <p:cNvPr id="157" name="Oval 156"/>
              <p:cNvSpPr/>
              <p:nvPr/>
            </p:nvSpPr>
            <p:spPr>
              <a:xfrm>
                <a:off x="6297422" y="5002957"/>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Oval 157"/>
              <p:cNvSpPr/>
              <p:nvPr/>
            </p:nvSpPr>
            <p:spPr>
              <a:xfrm>
                <a:off x="6424812" y="4628959"/>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Oval 158"/>
              <p:cNvSpPr/>
              <p:nvPr/>
            </p:nvSpPr>
            <p:spPr>
              <a:xfrm>
                <a:off x="6839619" y="4628958"/>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Oval 159"/>
              <p:cNvSpPr/>
              <p:nvPr/>
            </p:nvSpPr>
            <p:spPr>
              <a:xfrm>
                <a:off x="6983234" y="4994406"/>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61" name="Straight Connector 160"/>
              <p:cNvCxnSpPr>
                <a:stCxn id="158" idx="5"/>
                <a:endCxn id="163" idx="1"/>
              </p:cNvCxnSpPr>
              <p:nvPr/>
            </p:nvCxnSpPr>
            <p:spPr>
              <a:xfrm rot="16200000" flipH="1">
                <a:off x="6550375" y="4788738"/>
                <a:ext cx="190635" cy="156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7" idx="6"/>
                <a:endCxn id="160" idx="2"/>
              </p:cNvCxnSpPr>
              <p:nvPr/>
            </p:nvCxnSpPr>
            <p:spPr>
              <a:xfrm flipV="1">
                <a:off x="6464571" y="5077981"/>
                <a:ext cx="518663" cy="8551"/>
              </a:xfrm>
              <a:prstGeom prst="line">
                <a:avLst/>
              </a:prstGeom>
            </p:spPr>
            <p:style>
              <a:lnRef idx="1">
                <a:schemeClr val="accent1"/>
              </a:lnRef>
              <a:fillRef idx="0">
                <a:schemeClr val="accent1"/>
              </a:fillRef>
              <a:effectRef idx="0">
                <a:schemeClr val="accent1"/>
              </a:effectRef>
              <a:fontRef idx="minor">
                <a:schemeClr val="tx1"/>
              </a:fontRef>
            </p:style>
          </p:cxnSp>
          <p:pic>
            <p:nvPicPr>
              <p:cNvPr id="163" name="Picture 1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flipH="1" flipV="1">
                <a:off x="6608186" y="4880299"/>
                <a:ext cx="231433" cy="395364"/>
              </a:xfrm>
              <a:prstGeom prst="rect">
                <a:avLst/>
              </a:prstGeom>
            </p:spPr>
          </p:pic>
          <p:cxnSp>
            <p:nvCxnSpPr>
              <p:cNvPr id="164" name="Straight Connector 163"/>
              <p:cNvCxnSpPr>
                <a:stCxn id="159" idx="3"/>
                <a:endCxn id="163" idx="1"/>
              </p:cNvCxnSpPr>
              <p:nvPr/>
            </p:nvCxnSpPr>
            <p:spPr>
              <a:xfrm rot="16200000" flipH="1" flipV="1">
                <a:off x="6698682" y="4796849"/>
                <a:ext cx="190636" cy="14019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5961472" y="632339"/>
              <a:ext cx="852961" cy="646705"/>
              <a:chOff x="6297422" y="4628958"/>
              <a:chExt cx="852961" cy="646705"/>
            </a:xfrm>
          </p:grpSpPr>
          <p:sp>
            <p:nvSpPr>
              <p:cNvPr id="167" name="Oval 166"/>
              <p:cNvSpPr/>
              <p:nvPr/>
            </p:nvSpPr>
            <p:spPr>
              <a:xfrm>
                <a:off x="6297422" y="5002957"/>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Oval 167"/>
              <p:cNvSpPr/>
              <p:nvPr/>
            </p:nvSpPr>
            <p:spPr>
              <a:xfrm>
                <a:off x="6424812" y="4628959"/>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Oval 168"/>
              <p:cNvSpPr/>
              <p:nvPr/>
            </p:nvSpPr>
            <p:spPr>
              <a:xfrm>
                <a:off x="6839619" y="4628958"/>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Oval 169"/>
              <p:cNvSpPr/>
              <p:nvPr/>
            </p:nvSpPr>
            <p:spPr>
              <a:xfrm>
                <a:off x="6983234" y="4994406"/>
                <a:ext cx="167149" cy="16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p:cNvCxnSpPr>
                <a:stCxn id="168" idx="5"/>
                <a:endCxn id="173" idx="0"/>
              </p:cNvCxnSpPr>
              <p:nvPr/>
            </p:nvCxnSpPr>
            <p:spPr>
              <a:xfrm>
                <a:off x="6567483" y="4771630"/>
                <a:ext cx="156419" cy="108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7" idx="6"/>
                <a:endCxn id="170" idx="2"/>
              </p:cNvCxnSpPr>
              <p:nvPr/>
            </p:nvCxnSpPr>
            <p:spPr>
              <a:xfrm flipV="1">
                <a:off x="6464571" y="5077981"/>
                <a:ext cx="518663" cy="8551"/>
              </a:xfrm>
              <a:prstGeom prst="line">
                <a:avLst/>
              </a:prstGeom>
            </p:spPr>
            <p:style>
              <a:lnRef idx="1">
                <a:schemeClr val="accent1"/>
              </a:lnRef>
              <a:fillRef idx="0">
                <a:schemeClr val="accent1"/>
              </a:fillRef>
              <a:effectRef idx="0">
                <a:schemeClr val="accent1"/>
              </a:effectRef>
              <a:fontRef idx="minor">
                <a:schemeClr val="tx1"/>
              </a:fontRef>
            </p:style>
          </p:cxnSp>
          <p:pic>
            <p:nvPicPr>
              <p:cNvPr id="173" name="Picture 1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V="1">
                <a:off x="6608186" y="4880299"/>
                <a:ext cx="231433" cy="395364"/>
              </a:xfrm>
              <a:prstGeom prst="rect">
                <a:avLst/>
              </a:prstGeom>
            </p:spPr>
          </p:pic>
          <p:cxnSp>
            <p:nvCxnSpPr>
              <p:cNvPr id="174" name="Straight Connector 173"/>
              <p:cNvCxnSpPr>
                <a:stCxn id="169" idx="3"/>
                <a:endCxn id="173" idx="0"/>
              </p:cNvCxnSpPr>
              <p:nvPr/>
            </p:nvCxnSpPr>
            <p:spPr>
              <a:xfrm flipH="1">
                <a:off x="6723902" y="4771629"/>
                <a:ext cx="140195" cy="10867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0" name="Straight Connector 179"/>
            <p:cNvCxnSpPr>
              <a:stCxn id="136" idx="0"/>
              <a:endCxn id="173" idx="2"/>
            </p:cNvCxnSpPr>
            <p:nvPr/>
          </p:nvCxnSpPr>
          <p:spPr>
            <a:xfrm flipH="1" flipV="1">
              <a:off x="6387952" y="1279044"/>
              <a:ext cx="609" cy="28098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result for google search p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9017759" y="3607257"/>
              <a:ext cx="891148" cy="4765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199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Web servers, clients and the cloud</a:t>
            </a:r>
          </a:p>
        </p:txBody>
      </p:sp>
      <p:sp>
        <p:nvSpPr>
          <p:cNvPr id="57" name="Rectangle 56">
            <a:extLst>
              <a:ext uri="{FF2B5EF4-FFF2-40B4-BE49-F238E27FC236}">
                <a16:creationId xmlns:a16="http://schemas.microsoft.com/office/drawing/2014/main" id="{D7FAB216-2B30-431A-AC2F-CAFB68A5FE86}"/>
              </a:ext>
            </a:extLst>
          </p:cNvPr>
          <p:cNvSpPr/>
          <p:nvPr/>
        </p:nvSpPr>
        <p:spPr>
          <a:xfrm>
            <a:off x="5046775" y="1078911"/>
            <a:ext cx="4637999" cy="56856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5ABD9D40-0D04-4D4B-BC7E-403A37EBD507}"/>
              </a:ext>
            </a:extLst>
          </p:cNvPr>
          <p:cNvSpPr/>
          <p:nvPr/>
        </p:nvSpPr>
        <p:spPr>
          <a:xfrm>
            <a:off x="5152096" y="1038720"/>
            <a:ext cx="4405965" cy="43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The cloud</a:t>
            </a:r>
          </a:p>
        </p:txBody>
      </p:sp>
      <p:sp>
        <p:nvSpPr>
          <p:cNvPr id="61" name="Rectangle 60">
            <a:extLst>
              <a:ext uri="{FF2B5EF4-FFF2-40B4-BE49-F238E27FC236}">
                <a16:creationId xmlns:a16="http://schemas.microsoft.com/office/drawing/2014/main" id="{C37CC0FD-AF46-4964-9361-A9D12EACAEC9}"/>
              </a:ext>
            </a:extLst>
          </p:cNvPr>
          <p:cNvSpPr/>
          <p:nvPr/>
        </p:nvSpPr>
        <p:spPr>
          <a:xfrm>
            <a:off x="5152099" y="1456672"/>
            <a:ext cx="4405965" cy="2495210"/>
          </a:xfrm>
          <a:prstGeom prst="rect">
            <a:avLst/>
          </a:prstGeom>
          <a:solidFill>
            <a:srgbClr val="E2F0D9">
              <a:alpha val="30196"/>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Advantages:</a:t>
            </a:r>
          </a:p>
        </p:txBody>
      </p:sp>
      <p:sp>
        <p:nvSpPr>
          <p:cNvPr id="65" name="Rectangle 64">
            <a:extLst>
              <a:ext uri="{FF2B5EF4-FFF2-40B4-BE49-F238E27FC236}">
                <a16:creationId xmlns:a16="http://schemas.microsoft.com/office/drawing/2014/main" id="{5C2B54E0-E08F-421A-8BF7-A8A1FFEBC3F5}"/>
              </a:ext>
            </a:extLst>
          </p:cNvPr>
          <p:cNvSpPr/>
          <p:nvPr/>
        </p:nvSpPr>
        <p:spPr>
          <a:xfrm>
            <a:off x="5152104" y="4094680"/>
            <a:ext cx="4405964" cy="2567376"/>
          </a:xfrm>
          <a:prstGeom prst="rect">
            <a:avLst/>
          </a:prstGeom>
          <a:solidFill>
            <a:srgbClr val="FFCCFF">
              <a:alpha val="20000"/>
            </a:srgbClr>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Disadvantages:</a:t>
            </a:r>
          </a:p>
        </p:txBody>
      </p:sp>
      <p:sp>
        <p:nvSpPr>
          <p:cNvPr id="66" name="Rectangle 65">
            <a:extLst>
              <a:ext uri="{FF2B5EF4-FFF2-40B4-BE49-F238E27FC236}">
                <a16:creationId xmlns:a16="http://schemas.microsoft.com/office/drawing/2014/main" id="{BF14EC1C-86D4-4DA4-8342-7776E4C49E8D}"/>
              </a:ext>
            </a:extLst>
          </p:cNvPr>
          <p:cNvSpPr/>
          <p:nvPr/>
        </p:nvSpPr>
        <p:spPr>
          <a:xfrm>
            <a:off x="5214434" y="2783963"/>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Accessibility. Access your data anywhere, anytime.</a:t>
            </a:r>
          </a:p>
        </p:txBody>
      </p:sp>
      <p:sp>
        <p:nvSpPr>
          <p:cNvPr id="70" name="Rectangle 69">
            <a:extLst>
              <a:ext uri="{FF2B5EF4-FFF2-40B4-BE49-F238E27FC236}">
                <a16:creationId xmlns:a16="http://schemas.microsoft.com/office/drawing/2014/main" id="{ED88F2D5-E8EA-4C34-BBBF-B0FF351EFD04}"/>
              </a:ext>
            </a:extLst>
          </p:cNvPr>
          <p:cNvSpPr/>
          <p:nvPr/>
        </p:nvSpPr>
        <p:spPr>
          <a:xfrm>
            <a:off x="5228666" y="2289022"/>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No hardware required since everything is hosted in the cloud.</a:t>
            </a:r>
          </a:p>
        </p:txBody>
      </p:sp>
      <p:sp>
        <p:nvSpPr>
          <p:cNvPr id="72" name="Rectangle 71">
            <a:extLst>
              <a:ext uri="{FF2B5EF4-FFF2-40B4-BE49-F238E27FC236}">
                <a16:creationId xmlns:a16="http://schemas.microsoft.com/office/drawing/2014/main" id="{7F240FF9-2F11-4CE2-BDDE-49DA3C7D01A7}"/>
              </a:ext>
            </a:extLst>
          </p:cNvPr>
          <p:cNvSpPr/>
          <p:nvPr/>
        </p:nvSpPr>
        <p:spPr>
          <a:xfrm>
            <a:off x="5239362" y="1761443"/>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Excellent backup and recovery options.</a:t>
            </a:r>
          </a:p>
        </p:txBody>
      </p:sp>
      <p:sp>
        <p:nvSpPr>
          <p:cNvPr id="74" name="Rectangle 73">
            <a:extLst>
              <a:ext uri="{FF2B5EF4-FFF2-40B4-BE49-F238E27FC236}">
                <a16:creationId xmlns:a16="http://schemas.microsoft.com/office/drawing/2014/main" id="{EBD1BC77-8934-409D-B60C-5805AF56F25C}"/>
              </a:ext>
            </a:extLst>
          </p:cNvPr>
          <p:cNvSpPr/>
          <p:nvPr/>
        </p:nvSpPr>
        <p:spPr>
          <a:xfrm>
            <a:off x="5236454" y="4911404"/>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Lack of control.  Handing over of data and information.</a:t>
            </a:r>
          </a:p>
        </p:txBody>
      </p:sp>
      <p:sp>
        <p:nvSpPr>
          <p:cNvPr id="75" name="Rectangle 74">
            <a:extLst>
              <a:ext uri="{FF2B5EF4-FFF2-40B4-BE49-F238E27FC236}">
                <a16:creationId xmlns:a16="http://schemas.microsoft.com/office/drawing/2014/main" id="{CACBB712-94FC-4D82-8E6C-4A286250537E}"/>
              </a:ext>
            </a:extLst>
          </p:cNvPr>
          <p:cNvSpPr/>
          <p:nvPr/>
        </p:nvSpPr>
        <p:spPr>
          <a:xfrm>
            <a:off x="5240061" y="6059273"/>
            <a:ext cx="4252823" cy="4112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Bandwidth problems.  All depends on speed of connection.</a:t>
            </a:r>
          </a:p>
        </p:txBody>
      </p:sp>
      <p:sp>
        <p:nvSpPr>
          <p:cNvPr id="76" name="Rectangle 75">
            <a:extLst>
              <a:ext uri="{FF2B5EF4-FFF2-40B4-BE49-F238E27FC236}">
                <a16:creationId xmlns:a16="http://schemas.microsoft.com/office/drawing/2014/main" id="{6B119D7D-257E-425B-8981-F02654CC83B0}"/>
              </a:ext>
            </a:extLst>
          </p:cNvPr>
          <p:cNvSpPr/>
          <p:nvPr/>
        </p:nvSpPr>
        <p:spPr>
          <a:xfrm>
            <a:off x="5239362" y="4393572"/>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Ongoing monthly / yearly cost for hosting data and information.</a:t>
            </a:r>
          </a:p>
        </p:txBody>
      </p:sp>
      <p:sp>
        <p:nvSpPr>
          <p:cNvPr id="77" name="Rectangle 76">
            <a:extLst>
              <a:ext uri="{FF2B5EF4-FFF2-40B4-BE49-F238E27FC236}">
                <a16:creationId xmlns:a16="http://schemas.microsoft.com/office/drawing/2014/main" id="{D4047640-BFD5-47D1-B3D3-F7AEFD8F57D0}"/>
              </a:ext>
            </a:extLst>
          </p:cNvPr>
          <p:cNvSpPr/>
          <p:nvPr/>
        </p:nvSpPr>
        <p:spPr>
          <a:xfrm>
            <a:off x="5228670" y="3301763"/>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Room for growth.  Easy to scale up and expand.</a:t>
            </a:r>
          </a:p>
        </p:txBody>
      </p:sp>
      <p:sp>
        <p:nvSpPr>
          <p:cNvPr id="78" name="Rectangle 77">
            <a:extLst>
              <a:ext uri="{FF2B5EF4-FFF2-40B4-BE49-F238E27FC236}">
                <a16:creationId xmlns:a16="http://schemas.microsoft.com/office/drawing/2014/main" id="{6F7D4345-41D4-4123-9D4B-2DF4DA3BFB08}"/>
              </a:ext>
            </a:extLst>
          </p:cNvPr>
          <p:cNvSpPr/>
          <p:nvPr/>
        </p:nvSpPr>
        <p:spPr>
          <a:xfrm>
            <a:off x="5239362" y="5473384"/>
            <a:ext cx="4252823" cy="4378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rPr>
              <a:t>Relies completely on a stable internet connection.</a:t>
            </a:r>
          </a:p>
        </p:txBody>
      </p:sp>
      <p:grpSp>
        <p:nvGrpSpPr>
          <p:cNvPr id="6" name="Group 5">
            <a:extLst>
              <a:ext uri="{FF2B5EF4-FFF2-40B4-BE49-F238E27FC236}">
                <a16:creationId xmlns:a16="http://schemas.microsoft.com/office/drawing/2014/main" id="{61BD2C47-4178-4438-8516-417F4D020256}"/>
              </a:ext>
            </a:extLst>
          </p:cNvPr>
          <p:cNvGrpSpPr/>
          <p:nvPr/>
        </p:nvGrpSpPr>
        <p:grpSpPr>
          <a:xfrm>
            <a:off x="175667" y="3253898"/>
            <a:ext cx="845103" cy="895354"/>
            <a:chOff x="319178" y="2655967"/>
            <a:chExt cx="845103" cy="895354"/>
          </a:xfrm>
        </p:grpSpPr>
        <p:pic>
          <p:nvPicPr>
            <p:cNvPr id="80" name="Picture 79">
              <a:extLst>
                <a:ext uri="{FF2B5EF4-FFF2-40B4-BE49-F238E27FC236}">
                  <a16:creationId xmlns:a16="http://schemas.microsoft.com/office/drawing/2014/main" id="{4DC4C4E1-8AA6-4728-80B8-57CDD61690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24508" y="2655967"/>
              <a:ext cx="673146" cy="639767"/>
            </a:xfrm>
            <a:prstGeom prst="rect">
              <a:avLst/>
            </a:prstGeom>
          </p:spPr>
        </p:pic>
        <p:sp>
          <p:nvSpPr>
            <p:cNvPr id="81" name="TextBox 80">
              <a:extLst>
                <a:ext uri="{FF2B5EF4-FFF2-40B4-BE49-F238E27FC236}">
                  <a16:creationId xmlns:a16="http://schemas.microsoft.com/office/drawing/2014/main" id="{488D202F-D6FA-44AC-BFC7-D61424C438F0}"/>
                </a:ext>
              </a:extLst>
            </p:cNvPr>
            <p:cNvSpPr txBox="1"/>
            <p:nvPr/>
          </p:nvSpPr>
          <p:spPr>
            <a:xfrm>
              <a:off x="319178" y="3289711"/>
              <a:ext cx="84510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Web server</a:t>
              </a:r>
            </a:p>
          </p:txBody>
        </p:sp>
      </p:grpSp>
      <p:grpSp>
        <p:nvGrpSpPr>
          <p:cNvPr id="8" name="Group 7">
            <a:extLst>
              <a:ext uri="{FF2B5EF4-FFF2-40B4-BE49-F238E27FC236}">
                <a16:creationId xmlns:a16="http://schemas.microsoft.com/office/drawing/2014/main" id="{40B6E5E2-2F6D-47AF-BA98-3682D4AA3474}"/>
              </a:ext>
            </a:extLst>
          </p:cNvPr>
          <p:cNvGrpSpPr/>
          <p:nvPr/>
        </p:nvGrpSpPr>
        <p:grpSpPr>
          <a:xfrm>
            <a:off x="4107062" y="4510454"/>
            <a:ext cx="804326" cy="909861"/>
            <a:chOff x="3907325" y="2649944"/>
            <a:chExt cx="804326" cy="909861"/>
          </a:xfrm>
        </p:grpSpPr>
        <p:pic>
          <p:nvPicPr>
            <p:cNvPr id="79" name="Picture 78">
              <a:extLst>
                <a:ext uri="{FF2B5EF4-FFF2-40B4-BE49-F238E27FC236}">
                  <a16:creationId xmlns:a16="http://schemas.microsoft.com/office/drawing/2014/main" id="{8D412A08-8325-434E-9FAE-8186D46D30B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907325" y="2649944"/>
              <a:ext cx="804326" cy="639767"/>
            </a:xfrm>
            <a:prstGeom prst="rect">
              <a:avLst/>
            </a:prstGeom>
            <a:noFill/>
            <a:ln>
              <a:noFill/>
            </a:ln>
          </p:spPr>
        </p:pic>
        <p:sp>
          <p:nvSpPr>
            <p:cNvPr id="82" name="TextBox 81">
              <a:extLst>
                <a:ext uri="{FF2B5EF4-FFF2-40B4-BE49-F238E27FC236}">
                  <a16:creationId xmlns:a16="http://schemas.microsoft.com/office/drawing/2014/main" id="{E3795684-7228-4182-B806-F0E48BFD9B99}"/>
                </a:ext>
              </a:extLst>
            </p:cNvPr>
            <p:cNvSpPr txBox="1"/>
            <p:nvPr/>
          </p:nvSpPr>
          <p:spPr>
            <a:xfrm>
              <a:off x="4012885" y="3298195"/>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Client</a:t>
              </a:r>
            </a:p>
          </p:txBody>
        </p:sp>
      </p:grpSp>
      <p:grpSp>
        <p:nvGrpSpPr>
          <p:cNvPr id="86" name="Group 85">
            <a:extLst>
              <a:ext uri="{FF2B5EF4-FFF2-40B4-BE49-F238E27FC236}">
                <a16:creationId xmlns:a16="http://schemas.microsoft.com/office/drawing/2014/main" id="{9E9F836F-3550-40B1-B484-50D9607FE366}"/>
              </a:ext>
            </a:extLst>
          </p:cNvPr>
          <p:cNvGrpSpPr/>
          <p:nvPr/>
        </p:nvGrpSpPr>
        <p:grpSpPr>
          <a:xfrm>
            <a:off x="168073" y="4612513"/>
            <a:ext cx="778476" cy="895354"/>
            <a:chOff x="319178" y="2655967"/>
            <a:chExt cx="778476" cy="895354"/>
          </a:xfrm>
        </p:grpSpPr>
        <p:pic>
          <p:nvPicPr>
            <p:cNvPr id="91" name="Picture 90">
              <a:extLst>
                <a:ext uri="{FF2B5EF4-FFF2-40B4-BE49-F238E27FC236}">
                  <a16:creationId xmlns:a16="http://schemas.microsoft.com/office/drawing/2014/main" id="{1E0B971C-3E66-4E06-B54E-A8E31E7A9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24508" y="2655967"/>
              <a:ext cx="673146" cy="639767"/>
            </a:xfrm>
            <a:prstGeom prst="rect">
              <a:avLst/>
            </a:prstGeom>
          </p:spPr>
        </p:pic>
        <p:sp>
          <p:nvSpPr>
            <p:cNvPr id="92" name="TextBox 91">
              <a:extLst>
                <a:ext uri="{FF2B5EF4-FFF2-40B4-BE49-F238E27FC236}">
                  <a16:creationId xmlns:a16="http://schemas.microsoft.com/office/drawing/2014/main" id="{901331D3-B152-4F91-AF9C-737CAC4E9FAC}"/>
                </a:ext>
              </a:extLst>
            </p:cNvPr>
            <p:cNvSpPr txBox="1"/>
            <p:nvPr/>
          </p:nvSpPr>
          <p:spPr>
            <a:xfrm>
              <a:off x="319178" y="3289711"/>
              <a:ext cx="7745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File server</a:t>
              </a:r>
            </a:p>
          </p:txBody>
        </p:sp>
      </p:grpSp>
      <p:grpSp>
        <p:nvGrpSpPr>
          <p:cNvPr id="14" name="Group 13">
            <a:extLst>
              <a:ext uri="{FF2B5EF4-FFF2-40B4-BE49-F238E27FC236}">
                <a16:creationId xmlns:a16="http://schemas.microsoft.com/office/drawing/2014/main" id="{5BA10629-9E96-43A7-8FBC-DB3DCFA43A3A}"/>
              </a:ext>
            </a:extLst>
          </p:cNvPr>
          <p:cNvGrpSpPr/>
          <p:nvPr/>
        </p:nvGrpSpPr>
        <p:grpSpPr>
          <a:xfrm>
            <a:off x="4289322" y="3209184"/>
            <a:ext cx="530948" cy="933991"/>
            <a:chOff x="4106887" y="2656479"/>
            <a:chExt cx="530948" cy="933991"/>
          </a:xfrm>
        </p:grpSpPr>
        <p:pic>
          <p:nvPicPr>
            <p:cNvPr id="94" name="Picture 93">
              <a:extLst>
                <a:ext uri="{FF2B5EF4-FFF2-40B4-BE49-F238E27FC236}">
                  <a16:creationId xmlns:a16="http://schemas.microsoft.com/office/drawing/2014/main" id="{7F264911-E69E-4B59-92EC-4E768EAF410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6887" y="2656479"/>
              <a:ext cx="514885" cy="772521"/>
            </a:xfrm>
            <a:prstGeom prst="rect">
              <a:avLst/>
            </a:prstGeom>
          </p:spPr>
        </p:pic>
        <p:sp>
          <p:nvSpPr>
            <p:cNvPr id="95" name="TextBox 94">
              <a:extLst>
                <a:ext uri="{FF2B5EF4-FFF2-40B4-BE49-F238E27FC236}">
                  <a16:creationId xmlns:a16="http://schemas.microsoft.com/office/drawing/2014/main" id="{3398C208-FB81-4BBE-ACF8-61612E9029EE}"/>
                </a:ext>
              </a:extLst>
            </p:cNvPr>
            <p:cNvSpPr txBox="1"/>
            <p:nvPr/>
          </p:nvSpPr>
          <p:spPr>
            <a:xfrm>
              <a:off x="4122950" y="3328860"/>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Client</a:t>
              </a:r>
            </a:p>
          </p:txBody>
        </p:sp>
      </p:grpSp>
      <p:sp>
        <p:nvSpPr>
          <p:cNvPr id="96" name="Rectangle 95">
            <a:extLst>
              <a:ext uri="{FF2B5EF4-FFF2-40B4-BE49-F238E27FC236}">
                <a16:creationId xmlns:a16="http://schemas.microsoft.com/office/drawing/2014/main" id="{3F8C948A-26F6-44DB-9B81-BDE386AFAB14}"/>
              </a:ext>
            </a:extLst>
          </p:cNvPr>
          <p:cNvSpPr/>
          <p:nvPr/>
        </p:nvSpPr>
        <p:spPr>
          <a:xfrm>
            <a:off x="1126094" y="3209184"/>
            <a:ext cx="2952786" cy="88549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Client sends request to web server, web server returns website data.</a:t>
            </a:r>
          </a:p>
        </p:txBody>
      </p:sp>
      <p:sp>
        <p:nvSpPr>
          <p:cNvPr id="100" name="Rectangle 99">
            <a:extLst>
              <a:ext uri="{FF2B5EF4-FFF2-40B4-BE49-F238E27FC236}">
                <a16:creationId xmlns:a16="http://schemas.microsoft.com/office/drawing/2014/main" id="{C4FDD1EA-1BEC-49A2-A48C-CA0AEFF9F778}"/>
              </a:ext>
            </a:extLst>
          </p:cNvPr>
          <p:cNvSpPr/>
          <p:nvPr/>
        </p:nvSpPr>
        <p:spPr>
          <a:xfrm>
            <a:off x="1128954" y="4513555"/>
            <a:ext cx="2956962" cy="88549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Client requests a file from file server file is sent </a:t>
            </a:r>
            <a:r>
              <a:rPr kumimoji="0" lang="en-GB" sz="1100" b="0" i="0" u="none" strike="noStrike" kern="1200" cap="none" spc="0" normalizeH="0" baseline="0" noProof="0">
                <a:ln>
                  <a:noFill/>
                </a:ln>
                <a:solidFill>
                  <a:prstClr val="black"/>
                </a:solidFill>
                <a:effectLst/>
                <a:uLnTx/>
                <a:uFillTx/>
                <a:latin typeface="Calibri" panose="020F0502020204030204"/>
                <a:ea typeface="+mn-ea"/>
                <a:cs typeface="+mn-cs"/>
              </a:rPr>
              <a:t>to client.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06097FA2-90BB-4828-B5FF-B31721345990}"/>
              </a:ext>
            </a:extLst>
          </p:cNvPr>
          <p:cNvSpPr txBox="1"/>
          <p:nvPr/>
        </p:nvSpPr>
        <p:spPr>
          <a:xfrm>
            <a:off x="319178" y="1358136"/>
            <a:ext cx="370325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The relationship between servers and clients on the Internet:</a:t>
            </a:r>
          </a:p>
        </p:txBody>
      </p:sp>
      <p:sp>
        <p:nvSpPr>
          <p:cNvPr id="102" name="Rectangle 101">
            <a:extLst>
              <a:ext uri="{FF2B5EF4-FFF2-40B4-BE49-F238E27FC236}">
                <a16:creationId xmlns:a16="http://schemas.microsoft.com/office/drawing/2014/main" id="{4603BB35-860E-4A62-A3F3-075C1B07DBBF}"/>
              </a:ext>
            </a:extLst>
          </p:cNvPr>
          <p:cNvSpPr/>
          <p:nvPr/>
        </p:nvSpPr>
        <p:spPr>
          <a:xfrm>
            <a:off x="424507" y="1685144"/>
            <a:ext cx="4300139" cy="1166685"/>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Client sends and receives data from a server. Server processes data and runs programs.</a:t>
            </a:r>
          </a:p>
        </p:txBody>
      </p:sp>
    </p:spTree>
    <p:extLst>
      <p:ext uri="{BB962C8B-B14F-4D97-AF65-F5344CB8AC3E}">
        <p14:creationId xmlns:p14="http://schemas.microsoft.com/office/powerpoint/2010/main" val="25851924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605</TotalTime>
  <Words>4163</Words>
  <Application>Microsoft Office PowerPoint</Application>
  <PresentationFormat>A4 Paper (210x297 mm)</PresentationFormat>
  <Paragraphs>633</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Types of networks</vt:lpstr>
      <vt:lpstr>The advantages and disadvantages of networks</vt:lpstr>
      <vt:lpstr>Factors that affect the performance of networks</vt:lpstr>
      <vt:lpstr>The different roles of computers in a client-server and a peer-to-peer network</vt:lpstr>
      <vt:lpstr>Advantages and disadvantages of client-server and peer-to-peer approaches to data sharing</vt:lpstr>
      <vt:lpstr>Hardware for a local area network</vt:lpstr>
      <vt:lpstr>The Internet</vt:lpstr>
      <vt:lpstr>Web servers, clients and the cloud</vt:lpstr>
      <vt:lpstr>Star network topology</vt:lpstr>
      <vt:lpstr>Star network topology</vt:lpstr>
      <vt:lpstr>Partial mesh network topology</vt:lpstr>
      <vt:lpstr>Mesh wireless network topology</vt:lpstr>
      <vt:lpstr>Mesh wireless network topology</vt:lpstr>
      <vt:lpstr>Modes of connection: Wired - Ethernet</vt:lpstr>
      <vt:lpstr>Modes of connection: Wireless – Wi Fi and Bluetooth</vt:lpstr>
      <vt:lpstr>Benefits and drawbacks of wired versus wireless connection</vt:lpstr>
      <vt:lpstr>Recommending a connection for a given scenario</vt:lpstr>
      <vt:lpstr>Wi-Fi encryption</vt:lpstr>
      <vt:lpstr>Wi-Fi encryption</vt:lpstr>
      <vt:lpstr>The uses of IP addressing (IPv4 &amp; IPv6) and MAC addressing</vt:lpstr>
      <vt:lpstr>Standards and protocols</vt:lpstr>
      <vt:lpstr>The concept of layers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Sargent</dc:creator>
  <cp:lastModifiedBy>William Dargan</cp:lastModifiedBy>
  <cp:revision>184</cp:revision>
  <dcterms:created xsi:type="dcterms:W3CDTF">2014-10-30T19:23:19Z</dcterms:created>
  <dcterms:modified xsi:type="dcterms:W3CDTF">2021-09-12T09:05:01Z</dcterms:modified>
</cp:coreProperties>
</file>